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385" r:id="rId3"/>
    <p:sldId id="288" r:id="rId4"/>
    <p:sldId id="292" r:id="rId5"/>
    <p:sldId id="296" r:id="rId6"/>
    <p:sldId id="297" r:id="rId7"/>
    <p:sldId id="298" r:id="rId8"/>
    <p:sldId id="299" r:id="rId9"/>
    <p:sldId id="362" r:id="rId10"/>
    <p:sldId id="293" r:id="rId11"/>
    <p:sldId id="294" r:id="rId12"/>
    <p:sldId id="329" r:id="rId13"/>
    <p:sldId id="378" r:id="rId14"/>
    <p:sldId id="372" r:id="rId15"/>
    <p:sldId id="373" r:id="rId16"/>
    <p:sldId id="374" r:id="rId17"/>
    <p:sldId id="295" r:id="rId18"/>
    <p:sldId id="364" r:id="rId19"/>
    <p:sldId id="365" r:id="rId20"/>
    <p:sldId id="382" r:id="rId21"/>
    <p:sldId id="300" r:id="rId22"/>
    <p:sldId id="379" r:id="rId23"/>
    <p:sldId id="380" r:id="rId24"/>
    <p:sldId id="302" r:id="rId25"/>
    <p:sldId id="333" r:id="rId26"/>
    <p:sldId id="381" r:id="rId27"/>
    <p:sldId id="328" r:id="rId28"/>
    <p:sldId id="375" r:id="rId29"/>
    <p:sldId id="376" r:id="rId30"/>
    <p:sldId id="377" r:id="rId31"/>
    <p:sldId id="386" r:id="rId32"/>
    <p:sldId id="387" r:id="rId33"/>
    <p:sldId id="301" r:id="rId34"/>
    <p:sldId id="304" r:id="rId35"/>
    <p:sldId id="366" r:id="rId36"/>
    <p:sldId id="367" r:id="rId37"/>
    <p:sldId id="318" r:id="rId38"/>
    <p:sldId id="368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71" r:id="rId48"/>
    <p:sldId id="369" r:id="rId49"/>
    <p:sldId id="303" r:id="rId50"/>
    <p:sldId id="370" r:id="rId51"/>
    <p:sldId id="363" r:id="rId52"/>
    <p:sldId id="331" r:id="rId53"/>
    <p:sldId id="345" r:id="rId54"/>
    <p:sldId id="347" r:id="rId55"/>
    <p:sldId id="313" r:id="rId56"/>
  </p:sldIdLst>
  <p:sldSz cx="9144000" cy="6858000" type="screen4x3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2"/>
    <a:srgbClr val="F3831D"/>
    <a:srgbClr val="00B0F0"/>
    <a:srgbClr val="FF0000"/>
    <a:srgbClr val="FFFFFF"/>
    <a:srgbClr val="FFE699"/>
    <a:srgbClr val="242424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9" autoAdjust="0"/>
    <p:restoredTop sz="92491" autoAdjust="0"/>
  </p:normalViewPr>
  <p:slideViewPr>
    <p:cSldViewPr snapToGrid="0">
      <p:cViewPr varScale="1">
        <p:scale>
          <a:sx n="133" d="100"/>
          <a:sy n="133" d="100"/>
        </p:scale>
        <p:origin x="120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5ACD6-5D95-4535-BF8B-6ABFC15E573B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30C1E-2BB6-4547-AEDD-BF274A03832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92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692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28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42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927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10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787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70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611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65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4674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191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80846-D134-4F21-BABD-5FBD126ADAF9}" type="datetimeFigureOut">
              <a:rPr lang="en-SG" smtClean="0"/>
              <a:t>22/10/2023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170B3-0A0C-4663-B838-AB586F5328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184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bcnqkIDpCk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yNnK0T0w9o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www.geogebra.org/m/Zyw9wGC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hthebeautiful.com/dot-product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www.mathsisfun.com/algebra/trig-sin-cos-tan-graph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gif"/><Relationship Id="rId4" Type="http://schemas.openxmlformats.org/officeDocument/2006/relationships/hyperlink" Target="https://www.pinterest.com/pin/305118943500363523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hyperlink" Target="http://en.wikipedia.org/wiki/Pierre_Fr%C3%A9d%C3%A9ric_Sarru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1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5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828" y="288396"/>
            <a:ext cx="2351137" cy="659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FB52F2-B498-628F-5BFA-9B213CC8E887}"/>
              </a:ext>
            </a:extLst>
          </p:cNvPr>
          <p:cNvSpPr txBox="1"/>
          <p:nvPr/>
        </p:nvSpPr>
        <p:spPr>
          <a:xfrm>
            <a:off x="3811150" y="2931159"/>
            <a:ext cx="1887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/>
              <a:t>Vectors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F6A57-40FC-5DFF-7274-B395B1898FE0}"/>
              </a:ext>
            </a:extLst>
          </p:cNvPr>
          <p:cNvSpPr txBox="1"/>
          <p:nvPr/>
        </p:nvSpPr>
        <p:spPr>
          <a:xfrm>
            <a:off x="1996487" y="2130337"/>
            <a:ext cx="5516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/>
              <a:t>Game Maths &amp; Physics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D07A8-08FA-96FB-1672-22C90C778BB7}"/>
              </a:ext>
            </a:extLst>
          </p:cNvPr>
          <p:cNvSpPr txBox="1"/>
          <p:nvPr/>
        </p:nvSpPr>
        <p:spPr>
          <a:xfrm>
            <a:off x="4171474" y="3637837"/>
            <a:ext cx="1166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Part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41C8C-DE4C-16FD-8A9A-04EC6D1A5B48}"/>
              </a:ext>
            </a:extLst>
          </p:cNvPr>
          <p:cNvSpPr txBox="1"/>
          <p:nvPr/>
        </p:nvSpPr>
        <p:spPr>
          <a:xfrm>
            <a:off x="3515620" y="4407278"/>
            <a:ext cx="2478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200"/>
              <a:t>Dot Product</a:t>
            </a:r>
          </a:p>
          <a:p>
            <a:pPr algn="ctr"/>
            <a:r>
              <a:rPr lang="en-SG" sz="3200"/>
              <a:t>Cross Product</a:t>
            </a:r>
          </a:p>
        </p:txBody>
      </p:sp>
    </p:spTree>
    <p:extLst>
      <p:ext uri="{BB962C8B-B14F-4D97-AF65-F5344CB8AC3E}">
        <p14:creationId xmlns:p14="http://schemas.microsoft.com/office/powerpoint/2010/main" val="1437562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>
            <a:spLocks noChangeArrowheads="1"/>
          </p:cNvSpPr>
          <p:nvPr/>
        </p:nvSpPr>
        <p:spPr bwMode="auto">
          <a:xfrm>
            <a:off x="5276034" y="3029238"/>
            <a:ext cx="3098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A.B = 0.7f (spotted!)</a:t>
            </a:r>
            <a:endParaRPr lang="en-SG" altLang="en-US" sz="24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Right Arrow 15"/>
          <p:cNvSpPr>
            <a:spLocks noChangeArrowheads="1"/>
          </p:cNvSpPr>
          <p:nvPr/>
        </p:nvSpPr>
        <p:spPr bwMode="auto">
          <a:xfrm>
            <a:off x="3225271" y="3224317"/>
            <a:ext cx="1008062" cy="936625"/>
          </a:xfrm>
          <a:prstGeom prst="rightArrow">
            <a:avLst>
              <a:gd name="adj1" fmla="val 50000"/>
              <a:gd name="adj2" fmla="val 4997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2720446" y="4087917"/>
            <a:ext cx="1184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Guard</a:t>
            </a:r>
            <a:endParaRPr lang="en-SG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7401535" y="1928917"/>
            <a:ext cx="12041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  <a:latin typeface="Arial" panose="020B0604020202020204" pitchFamily="34" charset="0"/>
              </a:rPr>
              <a:t>Player</a:t>
            </a:r>
            <a:endParaRPr lang="en-SG" altLang="en-US" sz="2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Arrow Connector 23"/>
          <p:cNvCxnSpPr>
            <a:cxnSpLocks noChangeShapeType="1"/>
          </p:cNvCxnSpPr>
          <p:nvPr/>
        </p:nvCxnSpPr>
        <p:spPr bwMode="auto">
          <a:xfrm flipV="1">
            <a:off x="3657071" y="1784455"/>
            <a:ext cx="2016125" cy="18716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24"/>
          <p:cNvCxnSpPr>
            <a:cxnSpLocks noChangeShapeType="1"/>
          </p:cNvCxnSpPr>
          <p:nvPr/>
        </p:nvCxnSpPr>
        <p:spPr bwMode="auto">
          <a:xfrm>
            <a:off x="3668183" y="3729142"/>
            <a:ext cx="2076450" cy="18002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Arc 16"/>
          <p:cNvSpPr/>
          <p:nvPr/>
        </p:nvSpPr>
        <p:spPr>
          <a:xfrm rot="2555150">
            <a:off x="2887451" y="2904826"/>
            <a:ext cx="1645458" cy="1645458"/>
          </a:xfrm>
          <a:prstGeom prst="arc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2713648" y="4870653"/>
            <a:ext cx="1784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anose="020B0604020202020204" pitchFamily="34" charset="0"/>
              </a:rPr>
              <a:t>Guard field of view</a:t>
            </a:r>
            <a:endParaRPr lang="en-SG" altLang="en-US" sz="14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114800" y="4349854"/>
            <a:ext cx="177800" cy="520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730573" y="1323550"/>
            <a:ext cx="546100" cy="54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4B01A7B3-194C-5A12-BF22-3ADBFA662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992" y="5981096"/>
            <a:ext cx="33166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Positive (in front)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1E3554-166F-92A6-B798-638F3B260901}"/>
              </a:ext>
            </a:extLst>
          </p:cNvPr>
          <p:cNvGrpSpPr/>
          <p:nvPr/>
        </p:nvGrpSpPr>
        <p:grpSpPr>
          <a:xfrm>
            <a:off x="3657071" y="3698980"/>
            <a:ext cx="3776047" cy="574674"/>
            <a:chOff x="3657071" y="3493030"/>
            <a:chExt cx="3776047" cy="5746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46CFDB1-31EA-0BBE-43F3-7D7C59D2D09B}"/>
                </a:ext>
              </a:extLst>
            </p:cNvPr>
            <p:cNvGrpSpPr/>
            <p:nvPr/>
          </p:nvGrpSpPr>
          <p:grpSpPr>
            <a:xfrm>
              <a:off x="3657071" y="3493030"/>
              <a:ext cx="3095625" cy="574674"/>
              <a:chOff x="3657071" y="3493030"/>
              <a:chExt cx="3095625" cy="574674"/>
            </a:xfrm>
          </p:grpSpPr>
          <p:sp>
            <p:nvSpPr>
              <p:cNvPr id="4" name="TextBox 12"/>
              <p:cNvSpPr txBox="1">
                <a:spLocks noChangeArrowheads="1"/>
              </p:cNvSpPr>
              <p:nvPr/>
            </p:nvSpPr>
            <p:spPr bwMode="auto">
              <a:xfrm>
                <a:off x="4990305" y="3545416"/>
                <a:ext cx="442912" cy="52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b="1">
                    <a:solidFill>
                      <a:srgbClr val="00B050"/>
                    </a:solidFill>
                    <a:latin typeface="Arial" panose="020B0604020202020204" pitchFamily="34" charset="0"/>
                  </a:rPr>
                  <a:t>A</a:t>
                </a:r>
                <a:endParaRPr lang="en-SG" altLang="en-US" sz="2800" b="1">
                  <a:solidFill>
                    <a:srgbClr val="00B050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7" name="Straight Arrow Connector 9"/>
              <p:cNvCxnSpPr>
                <a:cxnSpLocks noChangeShapeType="1"/>
              </p:cNvCxnSpPr>
              <p:nvPr/>
            </p:nvCxnSpPr>
            <p:spPr bwMode="auto">
              <a:xfrm>
                <a:off x="3657071" y="3493030"/>
                <a:ext cx="3095625" cy="1587"/>
              </a:xfrm>
              <a:prstGeom prst="straightConnector1">
                <a:avLst/>
              </a:prstGeom>
              <a:noFill/>
              <a:ln w="57150" algn="ctr">
                <a:solidFill>
                  <a:srgbClr val="00B05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D3461EF6-6EBF-F616-BF98-6936CDB2A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5674" y="3675736"/>
              <a:ext cx="16674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B050"/>
                  </a:solidFill>
                  <a:latin typeface="Arial" panose="020B0604020202020204" pitchFamily="34" charset="0"/>
                </a:rPr>
                <a:t>Forward vector</a:t>
              </a:r>
              <a:endParaRPr lang="en-SG" altLang="en-US" sz="1600" b="1">
                <a:solidFill>
                  <a:srgbClr val="00B05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8FA3AD-EEB7-9F02-3471-61D35EFB720F}"/>
              </a:ext>
            </a:extLst>
          </p:cNvPr>
          <p:cNvGrpSpPr/>
          <p:nvPr/>
        </p:nvGrpSpPr>
        <p:grpSpPr>
          <a:xfrm>
            <a:off x="3657071" y="2011209"/>
            <a:ext cx="3596933" cy="1687771"/>
            <a:chOff x="3657071" y="1805259"/>
            <a:chExt cx="3596933" cy="16877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63C7F4-9969-BE82-3CCA-9515D72ADDDF}"/>
                </a:ext>
              </a:extLst>
            </p:cNvPr>
            <p:cNvGrpSpPr/>
            <p:nvPr/>
          </p:nvGrpSpPr>
          <p:grpSpPr>
            <a:xfrm>
              <a:off x="3657071" y="2135786"/>
              <a:ext cx="2592387" cy="1357244"/>
              <a:chOff x="3657071" y="2135786"/>
              <a:chExt cx="2592387" cy="1357244"/>
            </a:xfrm>
          </p:grpSpPr>
          <p:cxnSp>
            <p:nvCxnSpPr>
              <p:cNvPr id="9" name="Straight Arrow Connector 14"/>
              <p:cNvCxnSpPr>
                <a:cxnSpLocks noChangeShapeType="1"/>
              </p:cNvCxnSpPr>
              <p:nvPr/>
            </p:nvCxnSpPr>
            <p:spPr bwMode="auto">
              <a:xfrm flipV="1">
                <a:off x="3657071" y="2196042"/>
                <a:ext cx="2592387" cy="1296988"/>
              </a:xfrm>
              <a:prstGeom prst="straightConnector1">
                <a:avLst/>
              </a:prstGeom>
              <a:noFill/>
              <a:ln w="57150" algn="ctr">
                <a:solidFill>
                  <a:srgbClr val="0070C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" name="TextBox 12"/>
              <p:cNvSpPr txBox="1">
                <a:spLocks noChangeArrowheads="1"/>
              </p:cNvSpPr>
              <p:nvPr/>
            </p:nvSpPr>
            <p:spPr bwMode="auto">
              <a:xfrm>
                <a:off x="4968080" y="2135786"/>
                <a:ext cx="442912" cy="52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7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b="1">
                    <a:solidFill>
                      <a:srgbClr val="0070C0"/>
                    </a:solidFill>
                    <a:latin typeface="Arial" panose="020B0604020202020204" pitchFamily="34" charset="0"/>
                  </a:rPr>
                  <a:t>B</a:t>
                </a:r>
                <a:endParaRPr lang="en-SG" altLang="en-US" sz="2800" b="1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60242E59-3BCD-368C-5471-49994E26C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6410" y="1805259"/>
              <a:ext cx="174759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0070C0"/>
                  </a:solidFill>
                  <a:latin typeface="Arial" panose="020B0604020202020204" pitchFamily="34" charset="0"/>
                </a:rPr>
                <a:t>Direction vector</a:t>
              </a:r>
              <a:endParaRPr lang="en-SG" altLang="en-US" sz="1600" b="1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C9105-B178-AB6A-95D1-953B50DAAF96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94274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252185" y="1554421"/>
            <a:ext cx="12041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  <a:latin typeface="Arial" panose="020B0604020202020204" pitchFamily="34" charset="0"/>
              </a:rPr>
              <a:t>Player</a:t>
            </a:r>
            <a:endParaRPr lang="en-SG" altLang="en-US" sz="2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2068329" y="2574421"/>
            <a:ext cx="4429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70C0"/>
                </a:solidFill>
                <a:latin typeface="Arial" panose="020B0604020202020204" pitchFamily="34" charset="0"/>
              </a:rPr>
              <a:t>B</a:t>
            </a:r>
            <a:endParaRPr lang="en-SG" altLang="en-US" sz="2800" b="1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6925" y="2123706"/>
            <a:ext cx="546100" cy="54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990305" y="3751366"/>
            <a:ext cx="4429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B050"/>
                </a:solidFill>
                <a:latin typeface="Arial" panose="020B0604020202020204" pitchFamily="34" charset="0"/>
              </a:rPr>
              <a:t>A</a:t>
            </a:r>
            <a:endParaRPr lang="en-SG" altLang="en-US" sz="2800" b="1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24" name="Right Arrow 15"/>
          <p:cNvSpPr>
            <a:spLocks noChangeArrowheads="1"/>
          </p:cNvSpPr>
          <p:nvPr/>
        </p:nvSpPr>
        <p:spPr bwMode="auto">
          <a:xfrm>
            <a:off x="3225271" y="3224317"/>
            <a:ext cx="1008062" cy="936625"/>
          </a:xfrm>
          <a:prstGeom prst="rightArrow">
            <a:avLst>
              <a:gd name="adj1" fmla="val 50000"/>
              <a:gd name="adj2" fmla="val 4997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25" name="Straight Arrow Connector 9"/>
          <p:cNvCxnSpPr>
            <a:cxnSpLocks noChangeShapeType="1"/>
          </p:cNvCxnSpPr>
          <p:nvPr/>
        </p:nvCxnSpPr>
        <p:spPr bwMode="auto">
          <a:xfrm>
            <a:off x="3657071" y="3698980"/>
            <a:ext cx="3095625" cy="1587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3"/>
          <p:cNvCxnSpPr>
            <a:cxnSpLocks noChangeShapeType="1"/>
          </p:cNvCxnSpPr>
          <p:nvPr/>
        </p:nvCxnSpPr>
        <p:spPr bwMode="auto">
          <a:xfrm flipV="1">
            <a:off x="3657071" y="1784455"/>
            <a:ext cx="2016125" cy="18716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Arrow Connector 24"/>
          <p:cNvCxnSpPr>
            <a:cxnSpLocks noChangeShapeType="1"/>
          </p:cNvCxnSpPr>
          <p:nvPr/>
        </p:nvCxnSpPr>
        <p:spPr bwMode="auto">
          <a:xfrm>
            <a:off x="3668183" y="3729142"/>
            <a:ext cx="2076450" cy="18002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Arc 33"/>
          <p:cNvSpPr/>
          <p:nvPr/>
        </p:nvSpPr>
        <p:spPr>
          <a:xfrm rot="2555150">
            <a:off x="2887451" y="2904826"/>
            <a:ext cx="1645458" cy="1645458"/>
          </a:xfrm>
          <a:prstGeom prst="arc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4"/>
          <p:cNvCxnSpPr>
            <a:cxnSpLocks noChangeShapeType="1"/>
          </p:cNvCxnSpPr>
          <p:nvPr/>
        </p:nvCxnSpPr>
        <p:spPr bwMode="auto">
          <a:xfrm flipH="1" flipV="1">
            <a:off x="1103189" y="2720286"/>
            <a:ext cx="2384020" cy="957263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19">
            <a:extLst>
              <a:ext uri="{FF2B5EF4-FFF2-40B4-BE49-F238E27FC236}">
                <a16:creationId xmlns:a16="http://schemas.microsoft.com/office/drawing/2014/main" id="{9FCA6D91-47E2-AD3E-024C-4AC8C073B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21" y="5918461"/>
            <a:ext cx="34164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Negative (behind)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FC2935-D7C0-B66B-33A5-A20F1E4AC06C}"/>
              </a:ext>
            </a:extLst>
          </p:cNvPr>
          <p:cNvGrpSpPr/>
          <p:nvPr/>
        </p:nvGrpSpPr>
        <p:grpSpPr>
          <a:xfrm>
            <a:off x="667664" y="3503747"/>
            <a:ext cx="1969340" cy="830997"/>
            <a:chOff x="667664" y="3297797"/>
            <a:chExt cx="1969340" cy="830997"/>
          </a:xfrm>
        </p:grpSpPr>
        <p:sp>
          <p:nvSpPr>
            <p:cNvPr id="5" name="TextBox 19"/>
            <p:cNvSpPr txBox="1">
              <a:spLocks noChangeArrowheads="1"/>
            </p:cNvSpPr>
            <p:nvPr/>
          </p:nvSpPr>
          <p:spPr bwMode="auto">
            <a:xfrm>
              <a:off x="667664" y="3297797"/>
              <a:ext cx="196934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A  B = -0.65f (safe)</a:t>
              </a:r>
              <a:endParaRPr lang="en-SG" altLang="en-US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828CE6A-02FC-3755-1B76-30B50405CA1E}"/>
                </a:ext>
              </a:extLst>
            </p:cNvPr>
            <p:cNvSpPr/>
            <p:nvPr/>
          </p:nvSpPr>
          <p:spPr>
            <a:xfrm>
              <a:off x="1031836" y="3490427"/>
              <a:ext cx="82378" cy="8237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67F6D4C-DE43-265F-32D5-43B3A3B966E2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7D486C-6274-A989-AA7E-7B718108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46" y="3503747"/>
            <a:ext cx="1074540" cy="4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>
            <a:spLocks noChangeArrowheads="1"/>
          </p:cNvSpPr>
          <p:nvPr/>
        </p:nvSpPr>
        <p:spPr bwMode="auto">
          <a:xfrm>
            <a:off x="2024145" y="3421425"/>
            <a:ext cx="948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= 0</a:t>
            </a:r>
            <a:endParaRPr lang="en-SG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1945610" y="1141811"/>
            <a:ext cx="12041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  <a:latin typeface="Arial" panose="020B0604020202020204" pitchFamily="34" charset="0"/>
              </a:rPr>
              <a:t>Player</a:t>
            </a:r>
            <a:endParaRPr lang="en-SG" altLang="en-US" sz="2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2942167" y="2445722"/>
            <a:ext cx="4429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70C0"/>
                </a:solidFill>
                <a:latin typeface="Arial" panose="020B0604020202020204" pitchFamily="34" charset="0"/>
              </a:rPr>
              <a:t>B</a:t>
            </a:r>
            <a:endParaRPr lang="en-SG" altLang="en-US" sz="2800" b="1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25271" y="1190083"/>
            <a:ext cx="546100" cy="54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990305" y="3751366"/>
            <a:ext cx="4429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B050"/>
                </a:solidFill>
                <a:latin typeface="Arial" panose="020B0604020202020204" pitchFamily="34" charset="0"/>
              </a:rPr>
              <a:t>A</a:t>
            </a:r>
            <a:endParaRPr lang="en-SG" altLang="en-US" sz="2800" b="1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24" name="Right Arrow 15"/>
          <p:cNvSpPr>
            <a:spLocks noChangeArrowheads="1"/>
          </p:cNvSpPr>
          <p:nvPr/>
        </p:nvSpPr>
        <p:spPr bwMode="auto">
          <a:xfrm>
            <a:off x="3225271" y="3224317"/>
            <a:ext cx="1008062" cy="936625"/>
          </a:xfrm>
          <a:prstGeom prst="rightArrow">
            <a:avLst>
              <a:gd name="adj1" fmla="val 50000"/>
              <a:gd name="adj2" fmla="val 4997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25" name="Straight Arrow Connector 9"/>
          <p:cNvCxnSpPr>
            <a:cxnSpLocks noChangeShapeType="1"/>
          </p:cNvCxnSpPr>
          <p:nvPr/>
        </p:nvCxnSpPr>
        <p:spPr bwMode="auto">
          <a:xfrm>
            <a:off x="3657071" y="3698980"/>
            <a:ext cx="3095625" cy="1587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3"/>
          <p:cNvCxnSpPr>
            <a:cxnSpLocks noChangeShapeType="1"/>
          </p:cNvCxnSpPr>
          <p:nvPr/>
        </p:nvCxnSpPr>
        <p:spPr bwMode="auto">
          <a:xfrm flipV="1">
            <a:off x="3657071" y="1784455"/>
            <a:ext cx="2016125" cy="18716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Arrow Connector 24"/>
          <p:cNvCxnSpPr>
            <a:cxnSpLocks noChangeShapeType="1"/>
          </p:cNvCxnSpPr>
          <p:nvPr/>
        </p:nvCxnSpPr>
        <p:spPr bwMode="auto">
          <a:xfrm>
            <a:off x="3668183" y="3729142"/>
            <a:ext cx="2076450" cy="18002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Arc 33"/>
          <p:cNvSpPr/>
          <p:nvPr/>
        </p:nvSpPr>
        <p:spPr>
          <a:xfrm rot="2555150">
            <a:off x="2887451" y="2904826"/>
            <a:ext cx="1645458" cy="1645458"/>
          </a:xfrm>
          <a:prstGeom prst="arc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4"/>
          <p:cNvCxnSpPr>
            <a:cxnSpLocks noChangeShapeType="1"/>
            <a:endCxn id="21" idx="2"/>
          </p:cNvCxnSpPr>
          <p:nvPr/>
        </p:nvCxnSpPr>
        <p:spPr bwMode="auto">
          <a:xfrm flipV="1">
            <a:off x="3487209" y="1736183"/>
            <a:ext cx="11112" cy="1941366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9">
            <a:extLst>
              <a:ext uri="{FF2B5EF4-FFF2-40B4-BE49-F238E27FC236}">
                <a16:creationId xmlns:a16="http://schemas.microsoft.com/office/drawing/2014/main" id="{21C164D0-E781-60D0-3070-E7D086EAA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698" y="5989926"/>
            <a:ext cx="3872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Zero (perpendicular)</a:t>
            </a:r>
            <a:endParaRPr lang="en-SG" altLang="en-US" sz="3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010DEC-254B-C3AD-9165-0BF0C9845017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F59B6-C3C8-58FF-727D-CCB45DB1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69" y="3451330"/>
            <a:ext cx="1074540" cy="4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5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8B7998-ADCD-4990-A71D-391797DB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14" y="302646"/>
            <a:ext cx="8154560" cy="63126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B116F1-8A63-46FD-978D-03293E5E8DBB}"/>
              </a:ext>
            </a:extLst>
          </p:cNvPr>
          <p:cNvGrpSpPr/>
          <p:nvPr/>
        </p:nvGrpSpPr>
        <p:grpSpPr>
          <a:xfrm>
            <a:off x="5522064" y="797508"/>
            <a:ext cx="3187222" cy="1967886"/>
            <a:chOff x="3927334" y="1139252"/>
            <a:chExt cx="5074170" cy="31329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ED1B70-28F1-4B51-A916-101B391B0193}"/>
                </a:ext>
              </a:extLst>
            </p:cNvPr>
            <p:cNvSpPr/>
            <p:nvPr/>
          </p:nvSpPr>
          <p:spPr>
            <a:xfrm>
              <a:off x="3927334" y="1139252"/>
              <a:ext cx="5074170" cy="313294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3DDB50-965F-4647-924C-FD0529C11B12}"/>
                </a:ext>
              </a:extLst>
            </p:cNvPr>
            <p:cNvGrpSpPr/>
            <p:nvPr/>
          </p:nvGrpSpPr>
          <p:grpSpPr>
            <a:xfrm>
              <a:off x="3997364" y="1227650"/>
              <a:ext cx="4934109" cy="2956147"/>
              <a:chOff x="-781834" y="911134"/>
              <a:chExt cx="8405146" cy="503573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BAA3CD7-43F0-417E-B91C-154D5EB42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0687" y="911134"/>
                <a:ext cx="6102625" cy="503573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7EB341-822B-4ED6-97A8-F345B1730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81834" y="1241356"/>
                <a:ext cx="3377477" cy="2981202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F3EEC4-63AD-4C16-8A0C-97FA61D13D4F}"/>
              </a:ext>
            </a:extLst>
          </p:cNvPr>
          <p:cNvGrpSpPr/>
          <p:nvPr/>
        </p:nvGrpSpPr>
        <p:grpSpPr>
          <a:xfrm>
            <a:off x="3620125" y="3020806"/>
            <a:ext cx="2975547" cy="1079004"/>
            <a:chOff x="3612630" y="2990826"/>
            <a:chExt cx="2975547" cy="10790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9FFE25-A8D0-483E-A55A-384B57468E26}"/>
                </a:ext>
              </a:extLst>
            </p:cNvPr>
            <p:cNvSpPr/>
            <p:nvPr/>
          </p:nvSpPr>
          <p:spPr>
            <a:xfrm>
              <a:off x="3612630" y="3785016"/>
              <a:ext cx="2975547" cy="284814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D48E11-2F42-4844-8787-A5DE79D881F0}"/>
                </a:ext>
              </a:extLst>
            </p:cNvPr>
            <p:cNvSpPr txBox="1"/>
            <p:nvPr/>
          </p:nvSpPr>
          <p:spPr>
            <a:xfrm>
              <a:off x="3700830" y="2990826"/>
              <a:ext cx="28296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b="1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Converts from local to world space, since the object might be parented to another object, e.g. a gun turret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84084A-02FF-411D-9236-46C8A38BF9D4}"/>
              </a:ext>
            </a:extLst>
          </p:cNvPr>
          <p:cNvSpPr txBox="1"/>
          <p:nvPr/>
        </p:nvSpPr>
        <p:spPr>
          <a:xfrm rot="21095914">
            <a:off x="7131260" y="5740412"/>
            <a:ext cx="1684500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 sz="1400" b="1">
                <a:solidFill>
                  <a:schemeClr val="tx1"/>
                </a:solidFill>
              </a:rPr>
              <a:t>From the Unity docs</a:t>
            </a:r>
          </a:p>
        </p:txBody>
      </p:sp>
    </p:spTree>
    <p:extLst>
      <p:ext uri="{BB962C8B-B14F-4D97-AF65-F5344CB8AC3E}">
        <p14:creationId xmlns:p14="http://schemas.microsoft.com/office/powerpoint/2010/main" val="29107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 title="What is the Unit Circle? Part 1 | Don't Memorise">
            <a:hlinkClick r:id="" action="ppaction://media"/>
            <a:extLst>
              <a:ext uri="{FF2B5EF4-FFF2-40B4-BE49-F238E27FC236}">
                <a16:creationId xmlns:a16="http://schemas.microsoft.com/office/drawing/2014/main" id="{C203CD8B-F7F6-4768-9C9C-266675DC4B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45820"/>
            <a:ext cx="9144000" cy="5166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D5CDF2-89AF-4847-8AA8-162FEC626B02}"/>
              </a:ext>
            </a:extLst>
          </p:cNvPr>
          <p:cNvSpPr txBox="1"/>
          <p:nvPr/>
        </p:nvSpPr>
        <p:spPr>
          <a:xfrm>
            <a:off x="145472" y="200891"/>
            <a:ext cx="7535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>
                <a:solidFill>
                  <a:schemeClr val="bg1">
                    <a:lumMod val="75000"/>
                  </a:schemeClr>
                </a:solidFill>
              </a:rPr>
              <a:t>To understand deeper, we need to look at the UNIT  CIRCLE</a:t>
            </a:r>
          </a:p>
        </p:txBody>
      </p:sp>
    </p:spTree>
    <p:extLst>
      <p:ext uri="{BB962C8B-B14F-4D97-AF65-F5344CB8AC3E}">
        <p14:creationId xmlns:p14="http://schemas.microsoft.com/office/powerpoint/2010/main" val="318739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The Dot Product in Detail - Interactive 3D Graphics">
            <a:hlinkClick r:id="" action="ppaction://media"/>
            <a:extLst>
              <a:ext uri="{FF2B5EF4-FFF2-40B4-BE49-F238E27FC236}">
                <a16:creationId xmlns:a16="http://schemas.microsoft.com/office/drawing/2014/main" id="{85CB2DD5-880A-4A82-B1A5-9CEEE5B64F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799523"/>
            <a:ext cx="9144000" cy="5166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0E6DD-4A05-4362-9F05-BA4CC115209C}"/>
              </a:ext>
            </a:extLst>
          </p:cNvPr>
          <p:cNvSpPr txBox="1"/>
          <p:nvPr/>
        </p:nvSpPr>
        <p:spPr>
          <a:xfrm>
            <a:off x="145472" y="200891"/>
            <a:ext cx="861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>
                <a:solidFill>
                  <a:schemeClr val="bg1">
                    <a:lumMod val="75000"/>
                  </a:schemeClr>
                </a:solidFill>
              </a:rPr>
              <a:t>Now we can see how the DOT PRODUCT relates to the  UNIT  CIRCLE</a:t>
            </a:r>
          </a:p>
        </p:txBody>
      </p:sp>
    </p:spTree>
    <p:extLst>
      <p:ext uri="{BB962C8B-B14F-4D97-AF65-F5344CB8AC3E}">
        <p14:creationId xmlns:p14="http://schemas.microsoft.com/office/powerpoint/2010/main" val="1870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41D6EB84-EBC6-4BA1-AE5A-1A23B80B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54" y="1307711"/>
            <a:ext cx="3568798" cy="2294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8741C7-A42D-4668-AB64-5FAB0840E5FF}"/>
              </a:ext>
            </a:extLst>
          </p:cNvPr>
          <p:cNvSpPr txBox="1"/>
          <p:nvPr/>
        </p:nvSpPr>
        <p:spPr>
          <a:xfrm>
            <a:off x="975939" y="3710041"/>
            <a:ext cx="3332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https://www.geogebra.org/m/Zyw9wGC2</a:t>
            </a:r>
          </a:p>
        </p:txBody>
      </p: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BD374443-DBF0-441F-BAA3-21D862E8267D}"/>
              </a:ext>
            </a:extLst>
          </p:cNvPr>
          <p:cNvSpPr txBox="1"/>
          <p:nvPr/>
        </p:nvSpPr>
        <p:spPr>
          <a:xfrm>
            <a:off x="1949162" y="6126759"/>
            <a:ext cx="51469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https://www.mathsisfun.com/algebra/trig-sin-cos-tan-graphs.html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570B6F-A943-4DE0-B553-D504D4499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162" y="4289823"/>
            <a:ext cx="5012747" cy="1779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2CA05E-BEC8-48B1-9B1B-E84370767461}"/>
              </a:ext>
            </a:extLst>
          </p:cNvPr>
          <p:cNvSpPr txBox="1"/>
          <p:nvPr/>
        </p:nvSpPr>
        <p:spPr>
          <a:xfrm>
            <a:off x="4869873" y="3710041"/>
            <a:ext cx="3422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https://maththebeautiful.com/dot-product/</a:t>
            </a:r>
          </a:p>
        </p:txBody>
      </p:sp>
      <p:pic>
        <p:nvPicPr>
          <p:cNvPr id="15" name="Picture 14">
            <a:hlinkClick r:id="rId6"/>
            <a:extLst>
              <a:ext uri="{FF2B5EF4-FFF2-40B4-BE49-F238E27FC236}">
                <a16:creationId xmlns:a16="http://schemas.microsoft.com/office/drawing/2014/main" id="{A3105897-8B5F-45FE-B120-FB7DF9762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785" y="1307711"/>
            <a:ext cx="3085114" cy="22942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F1DCB4-D61C-4E90-8BC7-580EDB0F6037}"/>
              </a:ext>
            </a:extLst>
          </p:cNvPr>
          <p:cNvSpPr txBox="1"/>
          <p:nvPr/>
        </p:nvSpPr>
        <p:spPr>
          <a:xfrm>
            <a:off x="145472" y="200891"/>
            <a:ext cx="445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>
                <a:solidFill>
                  <a:schemeClr val="bg1">
                    <a:lumMod val="75000"/>
                  </a:schemeClr>
                </a:solidFill>
              </a:rPr>
              <a:t>Try these interactive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340858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032" y="871552"/>
            <a:ext cx="82550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The dot product is actually the length of the </a:t>
            </a:r>
            <a:r>
              <a:rPr lang="en-US" altLang="en-US" sz="2800">
                <a:solidFill>
                  <a:srgbClr val="FF0000"/>
                </a:solidFill>
              </a:rPr>
              <a:t>projection</a:t>
            </a:r>
            <a:r>
              <a:rPr lang="en-US" altLang="en-US" sz="2800"/>
              <a:t> of one vector onto another vector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21198207">
            <a:off x="6428208" y="1651498"/>
            <a:ext cx="2372935" cy="646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panose="020B0604020202020204" pitchFamily="34" charset="0"/>
              </a:rPr>
              <a:t>Very important for collision detection</a:t>
            </a:r>
            <a:endParaRPr lang="en-SG" altLang="en-US" sz="1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1298"/>
            <a:ext cx="4537187" cy="29383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918" y="2701298"/>
            <a:ext cx="2553504" cy="24118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0BC8E0-4BB2-70ED-A69B-3E460890AA33}"/>
              </a:ext>
            </a:extLst>
          </p:cNvPr>
          <p:cNvGrpSpPr/>
          <p:nvPr/>
        </p:nvGrpSpPr>
        <p:grpSpPr>
          <a:xfrm>
            <a:off x="6847661" y="2661454"/>
            <a:ext cx="2151205" cy="2978213"/>
            <a:chOff x="6847661" y="2027141"/>
            <a:chExt cx="2151205" cy="297821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7661" y="2027141"/>
              <a:ext cx="2151205" cy="219868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953374" y="4174357"/>
              <a:ext cx="1600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/>
                <a:t>If A.B is 0, then the vectors are perpendicular</a:t>
              </a:r>
            </a:p>
          </p:txBody>
        </p:sp>
      </p:grp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103874" y="6172987"/>
            <a:ext cx="8936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</a:rPr>
              <a:t>In order to get this value range of -1.0 to 1.0, both vectors must be normalized</a:t>
            </a:r>
            <a:endParaRPr lang="en-SG" altLang="en-US" sz="2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E6FAC6-FAD2-8992-0120-85184AF6F79F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31875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4146B-1A17-9D52-7AC9-B9CE9ED11A6E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74E13-761B-8810-647D-8E8ADF6A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763" y="1557338"/>
            <a:ext cx="4834000" cy="43267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86B48D-3F97-2365-B8B6-57781BCA3A86}"/>
              </a:ext>
            </a:extLst>
          </p:cNvPr>
          <p:cNvCxnSpPr>
            <a:cxnSpLocks/>
          </p:cNvCxnSpPr>
          <p:nvPr/>
        </p:nvCxnSpPr>
        <p:spPr>
          <a:xfrm>
            <a:off x="4572001" y="2588181"/>
            <a:ext cx="0" cy="226664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C6077F-9ADC-3A41-06EA-1CDD2CA942BC}"/>
              </a:ext>
            </a:extLst>
          </p:cNvPr>
          <p:cNvGrpSpPr/>
          <p:nvPr/>
        </p:nvGrpSpPr>
        <p:grpSpPr>
          <a:xfrm>
            <a:off x="2986622" y="1681852"/>
            <a:ext cx="2047925" cy="839894"/>
            <a:chOff x="2808062" y="1685252"/>
            <a:chExt cx="1710926" cy="701684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C262534F-F394-8B86-164F-4FA41ED3E0B7}"/>
                </a:ext>
              </a:extLst>
            </p:cNvPr>
            <p:cNvSpPr/>
            <p:nvPr/>
          </p:nvSpPr>
          <p:spPr>
            <a:xfrm rot="16200000">
              <a:off x="3555751" y="1810130"/>
              <a:ext cx="207168" cy="946443"/>
            </a:xfrm>
            <a:prstGeom prst="rightBrace">
              <a:avLst>
                <a:gd name="adj1" fmla="val 108333"/>
                <a:gd name="adj2" fmla="val 50000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4B3A4A-E4AD-80E1-7B54-5319506232CF}"/>
                </a:ext>
              </a:extLst>
            </p:cNvPr>
            <p:cNvSpPr txBox="1"/>
            <p:nvPr/>
          </p:nvSpPr>
          <p:spPr>
            <a:xfrm>
              <a:off x="2808062" y="1685252"/>
              <a:ext cx="1710926" cy="4885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SG" sz="1600">
                  <a:solidFill>
                    <a:schemeClr val="tx1"/>
                  </a:solidFill>
                </a:rPr>
                <a:t>Length of projection of </a:t>
              </a:r>
              <a:r>
                <a:rPr lang="en-SG" sz="1600" b="1">
                  <a:solidFill>
                    <a:schemeClr val="tx1"/>
                  </a:solidFill>
                </a:rPr>
                <a:t>red</a:t>
              </a:r>
              <a:r>
                <a:rPr lang="en-SG" sz="1600">
                  <a:solidFill>
                    <a:schemeClr val="tx1"/>
                  </a:solidFill>
                </a:rPr>
                <a:t> onto </a:t>
              </a:r>
              <a:r>
                <a:rPr lang="en-SG" sz="1600" b="1">
                  <a:solidFill>
                    <a:schemeClr val="tx1"/>
                  </a:solidFill>
                </a:rPr>
                <a:t>green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67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4146B-1A17-9D52-7AC9-B9CE9ED11A6E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74E13-761B-8810-647D-8E8ADF6A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763" y="1557338"/>
            <a:ext cx="4834000" cy="43267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86B48D-3F97-2365-B8B6-57781BCA3A86}"/>
              </a:ext>
            </a:extLst>
          </p:cNvPr>
          <p:cNvCxnSpPr>
            <a:cxnSpLocks/>
          </p:cNvCxnSpPr>
          <p:nvPr/>
        </p:nvCxnSpPr>
        <p:spPr>
          <a:xfrm>
            <a:off x="4572001" y="2588181"/>
            <a:ext cx="0" cy="2266646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2F02B-5759-D486-0037-37E722EC2565}"/>
              </a:ext>
            </a:extLst>
          </p:cNvPr>
          <p:cNvGrpSpPr/>
          <p:nvPr/>
        </p:nvGrpSpPr>
        <p:grpSpPr>
          <a:xfrm>
            <a:off x="3008054" y="1428001"/>
            <a:ext cx="2047925" cy="1160180"/>
            <a:chOff x="3008054" y="1428001"/>
            <a:chExt cx="2047925" cy="11601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4B3A4A-E4AD-80E1-7B54-5319506232CF}"/>
                </a:ext>
              </a:extLst>
            </p:cNvPr>
            <p:cNvSpPr txBox="1"/>
            <p:nvPr/>
          </p:nvSpPr>
          <p:spPr>
            <a:xfrm>
              <a:off x="3008054" y="1428001"/>
              <a:ext cx="2047925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SG" sz="1600">
                  <a:solidFill>
                    <a:schemeClr val="tx1"/>
                  </a:solidFill>
                </a:rPr>
                <a:t>Vector with length projection in direction of </a:t>
              </a:r>
              <a:r>
                <a:rPr lang="en-SG" sz="1600" b="1">
                  <a:solidFill>
                    <a:schemeClr val="tx1"/>
                  </a:solidFill>
                </a:rPr>
                <a:t>green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11F6070-4818-6738-FF7F-948295763E8E}"/>
                </a:ext>
              </a:extLst>
            </p:cNvPr>
            <p:cNvCxnSpPr>
              <a:cxnSpLocks/>
            </p:cNvCxnSpPr>
            <p:nvPr/>
          </p:nvCxnSpPr>
          <p:spPr>
            <a:xfrm>
              <a:off x="3974866" y="2187558"/>
              <a:ext cx="0" cy="400623"/>
            </a:xfrm>
            <a:prstGeom prst="straightConnector1">
              <a:avLst/>
            </a:prstGeom>
            <a:ln w="5715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298B188-472A-36A2-7891-9AA28204077B}"/>
              </a:ext>
            </a:extLst>
          </p:cNvPr>
          <p:cNvSpPr txBox="1"/>
          <p:nvPr/>
        </p:nvSpPr>
        <p:spPr>
          <a:xfrm rot="21244936">
            <a:off x="4907984" y="1112776"/>
            <a:ext cx="271240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/>
              <a:t>How can we calculate this?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34256-D63D-7BC4-2A58-EFC53B12DF46}"/>
              </a:ext>
            </a:extLst>
          </p:cNvPr>
          <p:cNvSpPr txBox="1"/>
          <p:nvPr/>
        </p:nvSpPr>
        <p:spPr>
          <a:xfrm>
            <a:off x="5161792" y="1667349"/>
            <a:ext cx="337008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000" b="1"/>
              <a:t>green</a:t>
            </a:r>
            <a:r>
              <a:rPr lang="en-SG" sz="2000"/>
              <a:t>.normalise() * projection</a:t>
            </a:r>
          </a:p>
        </p:txBody>
      </p:sp>
    </p:spTree>
    <p:extLst>
      <p:ext uri="{BB962C8B-B14F-4D97-AF65-F5344CB8AC3E}">
        <p14:creationId xmlns:p14="http://schemas.microsoft.com/office/powerpoint/2010/main" val="4133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DA26F1-A383-7613-6134-C207E98E5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8"/>
              </a:clrFrom>
              <a:clrTo>
                <a:srgbClr val="FAFAF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22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36361D-935F-4101-B3A8-09EED30FB9F2}"/>
              </a:ext>
            </a:extLst>
          </p:cNvPr>
          <p:cNvSpPr txBox="1"/>
          <p:nvPr/>
        </p:nvSpPr>
        <p:spPr>
          <a:xfrm>
            <a:off x="402226" y="3245577"/>
            <a:ext cx="4021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https://www.geogebra.org/m/mkV7F8Jf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84FC9-9879-4B89-8372-C09F721449AE}"/>
              </a:ext>
            </a:extLst>
          </p:cNvPr>
          <p:cNvSpPr txBox="1"/>
          <p:nvPr/>
        </p:nvSpPr>
        <p:spPr>
          <a:xfrm>
            <a:off x="483206" y="6404060"/>
            <a:ext cx="3148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https://www.geogebra.org/m/wjG2RjjZ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94240-39CC-456D-A041-037A2647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6" y="240982"/>
            <a:ext cx="6799736" cy="3079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93C20-983A-41C4-BCFF-89103699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6" y="3628799"/>
            <a:ext cx="4872145" cy="2768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394A0-CD37-4A93-A0A4-4A436FC3CE74}"/>
              </a:ext>
            </a:extLst>
          </p:cNvPr>
          <p:cNvSpPr txBox="1"/>
          <p:nvPr/>
        </p:nvSpPr>
        <p:spPr>
          <a:xfrm rot="21174959">
            <a:off x="6768689" y="832165"/>
            <a:ext cx="1870686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 b="1"/>
              <a:t>It’s always good to visualise a concept!</a:t>
            </a:r>
          </a:p>
        </p:txBody>
      </p:sp>
    </p:spTree>
    <p:extLst>
      <p:ext uri="{BB962C8B-B14F-4D97-AF65-F5344CB8AC3E}">
        <p14:creationId xmlns:p14="http://schemas.microsoft.com/office/powerpoint/2010/main" val="227995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>
          <a:xfrm>
            <a:off x="511871" y="976814"/>
            <a:ext cx="4060129" cy="463551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2400"/>
              <a:t>Projection of a vector </a:t>
            </a:r>
            <a:r>
              <a:rPr lang="en-US" altLang="en-US" sz="2400" b="1">
                <a:solidFill>
                  <a:schemeClr val="tx1"/>
                </a:solidFill>
              </a:rPr>
              <a:t>a</a:t>
            </a:r>
            <a:r>
              <a:rPr lang="en-US" altLang="en-US" sz="2400"/>
              <a:t> to </a:t>
            </a:r>
            <a:r>
              <a:rPr lang="en-US" altLang="en-US" sz="2400" b="1">
                <a:solidFill>
                  <a:srgbClr val="FF0000"/>
                </a:solidFill>
              </a:rPr>
              <a:t>b</a:t>
            </a:r>
            <a:r>
              <a:rPr lang="en-US" altLang="en-US" sz="2400"/>
              <a:t> is:</a:t>
            </a:r>
            <a:endParaRPr lang="en-US" altLang="en-US" sz="2000" i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AA8B37-2790-694B-254C-1BC0964F8689}"/>
              </a:ext>
            </a:extLst>
          </p:cNvPr>
          <p:cNvGrpSpPr/>
          <p:nvPr/>
        </p:nvGrpSpPr>
        <p:grpSpPr>
          <a:xfrm>
            <a:off x="1527457" y="4356596"/>
            <a:ext cx="4464050" cy="2181224"/>
            <a:chOff x="1560617" y="4219048"/>
            <a:chExt cx="4464050" cy="2181224"/>
          </a:xfrm>
        </p:grpSpPr>
        <p:cxnSp>
          <p:nvCxnSpPr>
            <p:cNvPr id="5" name="Straight Connector 4"/>
            <p:cNvCxnSpPr/>
            <p:nvPr/>
          </p:nvCxnSpPr>
          <p:spPr bwMode="auto">
            <a:xfrm rot="5400000">
              <a:off x="3322742" y="5571597"/>
              <a:ext cx="165735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66A4A0-48F0-84C6-4DDD-36A7722436B4}"/>
                </a:ext>
              </a:extLst>
            </p:cNvPr>
            <p:cNvGrpSpPr/>
            <p:nvPr/>
          </p:nvGrpSpPr>
          <p:grpSpPr>
            <a:xfrm>
              <a:off x="1560617" y="4219048"/>
              <a:ext cx="4464050" cy="2181224"/>
              <a:chOff x="1824228" y="3984626"/>
              <a:chExt cx="4464050" cy="2181224"/>
            </a:xfrm>
          </p:grpSpPr>
          <p:sp>
            <p:nvSpPr>
              <p:cNvPr id="6" name="Line 4"/>
              <p:cNvSpPr>
                <a:spLocks noChangeShapeType="1"/>
              </p:cNvSpPr>
              <p:nvPr/>
            </p:nvSpPr>
            <p:spPr bwMode="auto">
              <a:xfrm flipH="1">
                <a:off x="4415028" y="4508500"/>
                <a:ext cx="1873250" cy="16573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 flipH="1" flipV="1">
                <a:off x="1824228" y="4508500"/>
                <a:ext cx="446405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9" name="TextBox 15"/>
              <p:cNvSpPr txBox="1">
                <a:spLocks noChangeArrowheads="1"/>
              </p:cNvSpPr>
              <p:nvPr/>
            </p:nvSpPr>
            <p:spPr bwMode="auto">
              <a:xfrm>
                <a:off x="5423090" y="5157788"/>
                <a:ext cx="649288" cy="522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800" b="1"/>
                  <a:t>a</a:t>
                </a:r>
                <a:endParaRPr lang="en-SG" altLang="en-US" sz="2800" b="1"/>
              </a:p>
            </p:txBody>
          </p:sp>
          <p:sp>
            <p:nvSpPr>
              <p:cNvPr id="10" name="TextBox 16"/>
              <p:cNvSpPr txBox="1">
                <a:spLocks noChangeArrowheads="1"/>
              </p:cNvSpPr>
              <p:nvPr/>
            </p:nvSpPr>
            <p:spPr bwMode="auto">
              <a:xfrm>
                <a:off x="3767328" y="3984626"/>
                <a:ext cx="64770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800" b="1">
                    <a:solidFill>
                      <a:srgbClr val="FF0000"/>
                    </a:solidFill>
                  </a:rPr>
                  <a:t>b</a:t>
                </a:r>
                <a:endParaRPr lang="en-SG" altLang="en-US" sz="2800" b="1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68331D-1CB3-B408-AF04-B7FE1D4A0FFD}"/>
              </a:ext>
            </a:extLst>
          </p:cNvPr>
          <p:cNvGrpSpPr/>
          <p:nvPr/>
        </p:nvGrpSpPr>
        <p:grpSpPr>
          <a:xfrm>
            <a:off x="4118257" y="4818261"/>
            <a:ext cx="1873250" cy="523875"/>
            <a:chOff x="4151417" y="4680713"/>
            <a:chExt cx="1873250" cy="523875"/>
          </a:xfrm>
        </p:grpSpPr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H="1" flipV="1">
              <a:off x="4151417" y="4742922"/>
              <a:ext cx="1873250" cy="0"/>
            </a:xfrm>
            <a:prstGeom prst="line">
              <a:avLst/>
            </a:prstGeom>
            <a:noFill/>
            <a:ln w="38100">
              <a:solidFill>
                <a:srgbClr val="FFC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4828234" y="4680713"/>
              <a:ext cx="41429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 b="1">
                  <a:solidFill>
                    <a:srgbClr val="FFC000"/>
                  </a:solidFill>
                </a:rPr>
                <a:t>c</a:t>
              </a:r>
              <a:endParaRPr lang="en-SG" altLang="en-US" sz="2800" b="1">
                <a:solidFill>
                  <a:srgbClr val="FFC000"/>
                </a:solidFill>
              </a:endParaRPr>
            </a:p>
          </p:txBody>
        </p:sp>
      </p:grp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642036"/>
              </p:ext>
            </p:extLst>
          </p:nvPr>
        </p:nvGraphicFramePr>
        <p:xfrm>
          <a:off x="2671152" y="1410792"/>
          <a:ext cx="3086379" cy="119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865" imgH="393529" progId="Equation.3">
                  <p:embed/>
                </p:oleObj>
              </mc:Choice>
              <mc:Fallback>
                <p:oleObj name="Equation" r:id="rId2" imgW="100286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671152" y="1410792"/>
                        <a:ext cx="3086379" cy="119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511871" y="2882173"/>
            <a:ext cx="4957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/>
              <a:t>The result of the projection is a </a:t>
            </a:r>
            <a:r>
              <a:rPr lang="en-US" altLang="en-US" sz="2400" i="1"/>
              <a:t>scalar</a:t>
            </a:r>
            <a:r>
              <a:rPr lang="en-US" altLang="en-US" sz="2400"/>
              <a:t>.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372314" y="2128953"/>
            <a:ext cx="4072749" cy="962908"/>
            <a:chOff x="4787899" y="1709924"/>
            <a:chExt cx="4072749" cy="962908"/>
          </a:xfrm>
        </p:grpSpPr>
        <p:sp>
          <p:nvSpPr>
            <p:cNvPr id="20" name="Rectangle 19"/>
            <p:cNvSpPr/>
            <p:nvPr/>
          </p:nvSpPr>
          <p:spPr>
            <a:xfrm>
              <a:off x="4787899" y="1709924"/>
              <a:ext cx="1037969" cy="4695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07092" y="1749502"/>
              <a:ext cx="24535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This is the same as the square of the length of b, i.e. </a:t>
              </a:r>
              <a:r>
                <a:rPr lang="en-SG" b="1">
                  <a:solidFill>
                    <a:srgbClr val="FF0000"/>
                  </a:solidFill>
                  <a:latin typeface="Arial Narrow" panose="020B0606020202030204" pitchFamily="34" charset="0"/>
                </a:rPr>
                <a:t>||</a:t>
              </a:r>
              <a:r>
                <a:rPr lang="en-SG" b="1">
                  <a:solidFill>
                    <a:srgbClr val="FF0000"/>
                  </a:solidFill>
                </a:rPr>
                <a:t>b</a:t>
              </a:r>
              <a:r>
                <a:rPr lang="en-SG" b="1">
                  <a:solidFill>
                    <a:srgbClr val="FF0000"/>
                  </a:solidFill>
                  <a:latin typeface="Arial Narrow" panose="020B0606020202030204" pitchFamily="34" charset="0"/>
                </a:rPr>
                <a:t>||</a:t>
              </a:r>
              <a:r>
                <a:rPr lang="en-SG" b="1" baseline="300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825868" y="2092634"/>
              <a:ext cx="567266" cy="118533"/>
            </a:xfrm>
            <a:custGeom>
              <a:avLst/>
              <a:gdLst>
                <a:gd name="connsiteX0" fmla="*/ 567266 w 567266"/>
                <a:gd name="connsiteY0" fmla="*/ 118533 h 118533"/>
                <a:gd name="connsiteX1" fmla="*/ 237066 w 567266"/>
                <a:gd name="connsiteY1" fmla="*/ 76200 h 118533"/>
                <a:gd name="connsiteX2" fmla="*/ 0 w 567266"/>
                <a:gd name="connsiteY2" fmla="*/ 0 h 1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7266" h="118533">
                  <a:moveTo>
                    <a:pt x="567266" y="118533"/>
                  </a:moveTo>
                  <a:cubicBezTo>
                    <a:pt x="449438" y="107244"/>
                    <a:pt x="331610" y="95955"/>
                    <a:pt x="237066" y="76200"/>
                  </a:cubicBezTo>
                  <a:cubicBezTo>
                    <a:pt x="142522" y="56445"/>
                    <a:pt x="71261" y="28222"/>
                    <a:pt x="0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9D8CC0C-27C2-4B38-54DA-CFF283A81CC1}"/>
              </a:ext>
            </a:extLst>
          </p:cNvPr>
          <p:cNvSpPr/>
          <p:nvPr/>
        </p:nvSpPr>
        <p:spPr>
          <a:xfrm>
            <a:off x="511871" y="3331580"/>
            <a:ext cx="5152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/>
              <a:t>This is the projection length of </a:t>
            </a:r>
            <a:r>
              <a:rPr lang="en-US" altLang="en-US" sz="2400" b="1"/>
              <a:t>a</a:t>
            </a:r>
            <a:r>
              <a:rPr lang="en-US" altLang="en-US" sz="2400"/>
              <a:t> onto </a:t>
            </a:r>
            <a:r>
              <a:rPr lang="en-US" altLang="en-US" sz="2400" b="1"/>
              <a:t>b</a:t>
            </a:r>
            <a:r>
              <a:rPr lang="en-US" altLang="en-US" sz="2400"/>
              <a:t>.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29D0F7-1BB2-D1D7-C0AE-BBFB340C74CB}"/>
              </a:ext>
            </a:extLst>
          </p:cNvPr>
          <p:cNvGrpSpPr/>
          <p:nvPr/>
        </p:nvGrpSpPr>
        <p:grpSpPr>
          <a:xfrm>
            <a:off x="4076101" y="4026243"/>
            <a:ext cx="2101734" cy="760415"/>
            <a:chOff x="4109261" y="3888695"/>
            <a:chExt cx="2101734" cy="760415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557FCFF-4058-2216-6BC3-32248DDD2259}"/>
                </a:ext>
              </a:extLst>
            </p:cNvPr>
            <p:cNvSpPr/>
            <p:nvPr/>
          </p:nvSpPr>
          <p:spPr>
            <a:xfrm rot="16200000">
              <a:off x="4902690" y="3527133"/>
              <a:ext cx="370703" cy="1873251"/>
            </a:xfrm>
            <a:prstGeom prst="rightBrace">
              <a:avLst>
                <a:gd name="adj1" fmla="val 40001"/>
                <a:gd name="adj2" fmla="val 50000"/>
              </a:avLst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86F09D-FDF2-1079-6AFF-8576F94F6E89}"/>
                </a:ext>
              </a:extLst>
            </p:cNvPr>
            <p:cNvSpPr txBox="1"/>
            <p:nvPr/>
          </p:nvSpPr>
          <p:spPr>
            <a:xfrm>
              <a:off x="4109261" y="3888695"/>
              <a:ext cx="21017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1800">
                  <a:solidFill>
                    <a:srgbClr val="00B0F0"/>
                  </a:solidFill>
                </a:rPr>
                <a:t>length of projection </a:t>
              </a:r>
              <a:endParaRPr lang="en-SG">
                <a:solidFill>
                  <a:srgbClr val="00B0F0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5FEBF2-1910-D0B7-3B60-35889AABA646}"/>
              </a:ext>
            </a:extLst>
          </p:cNvPr>
          <p:cNvSpPr txBox="1"/>
          <p:nvPr/>
        </p:nvSpPr>
        <p:spPr>
          <a:xfrm>
            <a:off x="5886183" y="5272653"/>
            <a:ext cx="3063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B0F0"/>
                </a:solidFill>
              </a:rPr>
              <a:t>c</a:t>
            </a:r>
            <a:r>
              <a:rPr lang="en-SG">
                <a:solidFill>
                  <a:srgbClr val="00B0F0"/>
                </a:solidFill>
              </a:rPr>
              <a:t> is the vector in the direction of b that has a magnitude of projection length.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E3934-B78E-2D02-CD23-050383B979B3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3161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44E39418-1CDD-4865-A151-9DAF027D32A0}"/>
              </a:ext>
            </a:extLst>
          </p:cNvPr>
          <p:cNvSpPr txBox="1"/>
          <p:nvPr/>
        </p:nvSpPr>
        <p:spPr>
          <a:xfrm>
            <a:off x="418937" y="4999103"/>
            <a:ext cx="3449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cos(</a:t>
            </a:r>
            <a:r>
              <a:rPr lang="el-GR" sz="16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θ) = </a:t>
            </a:r>
            <a:r>
              <a:rPr lang="en-SG" sz="1600" b="1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</a:t>
            </a:r>
            <a:r>
              <a:rPr lang="en-SG" sz="16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djacent / </a:t>
            </a:r>
            <a:r>
              <a:rPr lang="en-SG" sz="1600" b="1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H</a:t>
            </a:r>
            <a:r>
              <a:rPr lang="en-SG" sz="16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ypotenus</a:t>
            </a:r>
            <a:endParaRPr lang="en-SG" sz="16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C4D35A-E2B8-42DB-85D8-88CA36B00954}"/>
              </a:ext>
            </a:extLst>
          </p:cNvPr>
          <p:cNvSpPr txBox="1"/>
          <p:nvPr/>
        </p:nvSpPr>
        <p:spPr>
          <a:xfrm>
            <a:off x="451242" y="5550241"/>
            <a:ext cx="3453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cos(</a:t>
            </a:r>
            <a:r>
              <a:rPr lang="el-GR" sz="24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θ) = 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3</a:t>
            </a:r>
            <a:r>
              <a:rPr lang="en-SG" sz="2400" b="0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/ 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5 </a:t>
            </a:r>
          </a:p>
          <a:p>
            <a:r>
              <a:rPr lang="en-SG" sz="2400" b="1">
                <a:solidFill>
                  <a:srgbClr val="333333"/>
                </a:solidFill>
                <a:latin typeface="Verdana" panose="020B0604030504040204" pitchFamily="34" charset="0"/>
              </a:rPr>
              <a:t>		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= 0.6 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 53.1</a:t>
            </a:r>
            <a:r>
              <a:rPr lang="en-SG" sz="2400" b="1" i="0" baseline="3000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o</a:t>
            </a:r>
            <a:endParaRPr lang="en-SG" sz="2400" baseline="3000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FB47014-219A-475F-BDE0-83792702DD57}"/>
              </a:ext>
            </a:extLst>
          </p:cNvPr>
          <p:cNvSpPr/>
          <p:nvPr/>
        </p:nvSpPr>
        <p:spPr>
          <a:xfrm>
            <a:off x="796144" y="1671139"/>
            <a:ext cx="2077629" cy="2589342"/>
          </a:xfrm>
          <a:prstGeom prst="triangle">
            <a:avLst>
              <a:gd name="adj" fmla="val 97778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657FC5-6AF7-4560-B119-4F499EA645AE}"/>
              </a:ext>
            </a:extLst>
          </p:cNvPr>
          <p:cNvSpPr txBox="1"/>
          <p:nvPr/>
        </p:nvSpPr>
        <p:spPr>
          <a:xfrm>
            <a:off x="1338252" y="2531951"/>
            <a:ext cx="441374" cy="561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B45969-5129-4A0C-BD26-D4A5756BE7A1}"/>
              </a:ext>
            </a:extLst>
          </p:cNvPr>
          <p:cNvSpPr txBox="1"/>
          <p:nvPr/>
        </p:nvSpPr>
        <p:spPr>
          <a:xfrm>
            <a:off x="1755183" y="4233606"/>
            <a:ext cx="441374" cy="561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FC46B-723E-469C-A5CB-79023F593FA6}"/>
              </a:ext>
            </a:extLst>
          </p:cNvPr>
          <p:cNvSpPr txBox="1"/>
          <p:nvPr/>
        </p:nvSpPr>
        <p:spPr>
          <a:xfrm>
            <a:off x="2873773" y="2812702"/>
            <a:ext cx="441374" cy="561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B90A06A6-69D2-47DD-A88A-EB79FCDA54C5}"/>
              </a:ext>
            </a:extLst>
          </p:cNvPr>
          <p:cNvSpPr/>
          <p:nvPr/>
        </p:nvSpPr>
        <p:spPr>
          <a:xfrm rot="950940">
            <a:off x="644132" y="3576711"/>
            <a:ext cx="1081592" cy="1081592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901436-E1DB-46FA-9849-3D2967ED5E6B}"/>
              </a:ext>
            </a:extLst>
          </p:cNvPr>
          <p:cNvSpPr txBox="1"/>
          <p:nvPr/>
        </p:nvSpPr>
        <p:spPr>
          <a:xfrm>
            <a:off x="774948" y="2522280"/>
            <a:ext cx="678621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hyp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105F66-4098-4B4F-8303-B92FBD2FB71A}"/>
              </a:ext>
            </a:extLst>
          </p:cNvPr>
          <p:cNvSpPr txBox="1"/>
          <p:nvPr/>
        </p:nvSpPr>
        <p:spPr>
          <a:xfrm>
            <a:off x="3164393" y="2791756"/>
            <a:ext cx="704335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opp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0DF477-7BE8-4ABD-8883-2DD25DBE6794}"/>
              </a:ext>
            </a:extLst>
          </p:cNvPr>
          <p:cNvSpPr txBox="1"/>
          <p:nvPr/>
        </p:nvSpPr>
        <p:spPr>
          <a:xfrm>
            <a:off x="1667473" y="4491633"/>
            <a:ext cx="596674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adj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3D9EC8-2CEF-47EE-AAA0-66A2BFE2F139}"/>
              </a:ext>
            </a:extLst>
          </p:cNvPr>
          <p:cNvGrpSpPr/>
          <p:nvPr/>
        </p:nvGrpSpPr>
        <p:grpSpPr>
          <a:xfrm>
            <a:off x="796144" y="1671139"/>
            <a:ext cx="2077629" cy="2589342"/>
            <a:chOff x="796144" y="1671139"/>
            <a:chExt cx="2077629" cy="258934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E914670-E2B0-4C6A-8624-E134598E5216}"/>
                </a:ext>
              </a:extLst>
            </p:cNvPr>
            <p:cNvCxnSpPr>
              <a:cxnSpLocks/>
              <a:stCxn id="39" idx="2"/>
              <a:endCxn id="39" idx="0"/>
            </p:cNvCxnSpPr>
            <p:nvPr/>
          </p:nvCxnSpPr>
          <p:spPr>
            <a:xfrm flipV="1">
              <a:off x="796144" y="1671139"/>
              <a:ext cx="2031464" cy="25893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5CB6DD9-0BAE-4177-8C11-82BE61B8BEA1}"/>
                </a:ext>
              </a:extLst>
            </p:cNvPr>
            <p:cNvCxnSpPr>
              <a:cxnSpLocks/>
              <a:stCxn id="39" idx="2"/>
              <a:endCxn id="39" idx="4"/>
            </p:cNvCxnSpPr>
            <p:nvPr/>
          </p:nvCxnSpPr>
          <p:spPr>
            <a:xfrm>
              <a:off x="796144" y="4260481"/>
              <a:ext cx="207762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45E74ED-C5BC-4662-91CB-081012E3981A}"/>
              </a:ext>
            </a:extLst>
          </p:cNvPr>
          <p:cNvSpPr txBox="1"/>
          <p:nvPr/>
        </p:nvSpPr>
        <p:spPr>
          <a:xfrm>
            <a:off x="4605034" y="4647517"/>
            <a:ext cx="132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1   0   0</a:t>
            </a:r>
          </a:p>
        </p:txBody>
      </p:sp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4B892FDF-1261-4637-919F-F9E5D9C44457}"/>
              </a:ext>
            </a:extLst>
          </p:cNvPr>
          <p:cNvSpPr/>
          <p:nvPr/>
        </p:nvSpPr>
        <p:spPr>
          <a:xfrm>
            <a:off x="4567540" y="4704711"/>
            <a:ext cx="1251061" cy="45176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A13563-DA5A-48C0-A324-35696694F37C}"/>
              </a:ext>
            </a:extLst>
          </p:cNvPr>
          <p:cNvSpPr txBox="1"/>
          <p:nvPr/>
        </p:nvSpPr>
        <p:spPr>
          <a:xfrm>
            <a:off x="7013787" y="4591027"/>
            <a:ext cx="1711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/>
              <a:t>0.6 + 0 + 0 </a:t>
            </a:r>
          </a:p>
          <a:p>
            <a:pPr algn="ctr"/>
            <a:r>
              <a:rPr lang="en-SG" sz="2800"/>
              <a:t>= 0.6</a:t>
            </a:r>
          </a:p>
        </p:txBody>
      </p:sp>
      <p:sp>
        <p:nvSpPr>
          <p:cNvPr id="58" name="Double Bracket 57">
            <a:extLst>
              <a:ext uri="{FF2B5EF4-FFF2-40B4-BE49-F238E27FC236}">
                <a16:creationId xmlns:a16="http://schemas.microsoft.com/office/drawing/2014/main" id="{4E557E38-576A-4D55-9CB3-A0A574C5D64C}"/>
              </a:ext>
            </a:extLst>
          </p:cNvPr>
          <p:cNvSpPr/>
          <p:nvPr/>
        </p:nvSpPr>
        <p:spPr>
          <a:xfrm>
            <a:off x="5940453" y="4211562"/>
            <a:ext cx="662069" cy="133357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B6EE5C-A09B-4D23-86AD-16B422440088}"/>
              </a:ext>
            </a:extLst>
          </p:cNvPr>
          <p:cNvSpPr txBox="1"/>
          <p:nvPr/>
        </p:nvSpPr>
        <p:spPr>
          <a:xfrm>
            <a:off x="5904895" y="4216629"/>
            <a:ext cx="729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/>
              <a:t>0.6</a:t>
            </a:r>
          </a:p>
          <a:p>
            <a:pPr algn="ctr"/>
            <a:r>
              <a:rPr lang="en-SG" sz="2800"/>
              <a:t>0.8</a:t>
            </a:r>
          </a:p>
          <a:p>
            <a:pPr algn="ctr"/>
            <a:r>
              <a:rPr lang="en-SG" sz="2800"/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84DB5E-1D65-44F0-9696-4B9197024C9E}"/>
              </a:ext>
            </a:extLst>
          </p:cNvPr>
          <p:cNvSpPr txBox="1"/>
          <p:nvPr/>
        </p:nvSpPr>
        <p:spPr>
          <a:xfrm>
            <a:off x="4679556" y="5919573"/>
            <a:ext cx="3768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1"/>
              <a:t>Value of ACos(0.6) = 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53.1</a:t>
            </a:r>
            <a:r>
              <a:rPr lang="en-SG" sz="2400" b="1" i="0" baseline="3000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o</a:t>
            </a:r>
            <a:endParaRPr lang="en-SG" sz="2400" b="1"/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B0304139-6F4B-41E4-9A89-63DA04E8D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560" y="6113842"/>
            <a:ext cx="635899" cy="635899"/>
          </a:xfrm>
          <a:prstGeom prst="rect">
            <a:avLst/>
          </a:prstGeom>
        </p:spPr>
      </p:pic>
      <p:pic>
        <p:nvPicPr>
          <p:cNvPr id="61" name="Graphic 60" descr="Checkmark with solid fill">
            <a:extLst>
              <a:ext uri="{FF2B5EF4-FFF2-40B4-BE49-F238E27FC236}">
                <a16:creationId xmlns:a16="http://schemas.microsoft.com/office/drawing/2014/main" id="{D679EED9-6D94-4FC3-AA33-441C77651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3131" y="6063288"/>
            <a:ext cx="635899" cy="63589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51B157B-A803-41C7-9CAF-EA8E41FDFAE1}"/>
              </a:ext>
            </a:extLst>
          </p:cNvPr>
          <p:cNvSpPr txBox="1"/>
          <p:nvPr/>
        </p:nvSpPr>
        <p:spPr>
          <a:xfrm>
            <a:off x="6696506" y="4616738"/>
            <a:ext cx="38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=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559C50-6AE4-4805-BD1E-B5590316E597}"/>
              </a:ext>
            </a:extLst>
          </p:cNvPr>
          <p:cNvGrpSpPr/>
          <p:nvPr/>
        </p:nvGrpSpPr>
        <p:grpSpPr>
          <a:xfrm>
            <a:off x="4524473" y="803894"/>
            <a:ext cx="4185991" cy="3133420"/>
            <a:chOff x="4524473" y="803894"/>
            <a:chExt cx="4185991" cy="3133420"/>
          </a:xfrm>
        </p:grpSpPr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A3372DCA-B36A-4EE9-99BA-FA5437CDA1A3}"/>
                </a:ext>
              </a:extLst>
            </p:cNvPr>
            <p:cNvSpPr/>
            <p:nvPr/>
          </p:nvSpPr>
          <p:spPr>
            <a:xfrm>
              <a:off x="6356952" y="808203"/>
              <a:ext cx="503988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>
                <a:solidFill>
                  <a:srgbClr val="0070C0"/>
                </a:solidFill>
              </a:endParaRPr>
            </a:p>
          </p:txBody>
        </p:sp>
        <p:sp>
          <p:nvSpPr>
            <p:cNvPr id="33" name="Double Bracket 32">
              <a:extLst>
                <a:ext uri="{FF2B5EF4-FFF2-40B4-BE49-F238E27FC236}">
                  <a16:creationId xmlns:a16="http://schemas.microsoft.com/office/drawing/2014/main" id="{E775DC76-3C52-42DC-A43D-0D4021E24400}"/>
                </a:ext>
              </a:extLst>
            </p:cNvPr>
            <p:cNvSpPr/>
            <p:nvPr/>
          </p:nvSpPr>
          <p:spPr>
            <a:xfrm>
              <a:off x="5328806" y="825647"/>
              <a:ext cx="503988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226B03-8385-40EA-B113-20E81A94DC5F}"/>
                </a:ext>
              </a:extLst>
            </p:cNvPr>
            <p:cNvSpPr txBox="1"/>
            <p:nvPr/>
          </p:nvSpPr>
          <p:spPr>
            <a:xfrm>
              <a:off x="5409855" y="821338"/>
              <a:ext cx="36740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800"/>
                <a:t>3</a:t>
              </a:r>
            </a:p>
            <a:p>
              <a:pPr algn="ctr"/>
              <a:r>
                <a:rPr lang="en-SG" sz="2800"/>
                <a:t>0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6D20D2-AED4-4E55-9A89-FBF0B5B9EE4E}"/>
                </a:ext>
              </a:extLst>
            </p:cNvPr>
            <p:cNvSpPr txBox="1"/>
            <p:nvPr/>
          </p:nvSpPr>
          <p:spPr>
            <a:xfrm>
              <a:off x="4524473" y="1236317"/>
              <a:ext cx="783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1/3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F0F9F9-FDEF-4FCF-A82E-A57F1E7D6CC1}"/>
                </a:ext>
              </a:extLst>
            </p:cNvPr>
            <p:cNvSpPr txBox="1"/>
            <p:nvPr/>
          </p:nvSpPr>
          <p:spPr>
            <a:xfrm>
              <a:off x="5924455" y="1283002"/>
              <a:ext cx="38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8645A4-9872-4773-8B1A-0AB7C84ED614}"/>
                </a:ext>
              </a:extLst>
            </p:cNvPr>
            <p:cNvSpPr txBox="1"/>
            <p:nvPr/>
          </p:nvSpPr>
          <p:spPr>
            <a:xfrm>
              <a:off x="6438001" y="803894"/>
              <a:ext cx="36740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800"/>
                <a:t>1</a:t>
              </a:r>
            </a:p>
            <a:p>
              <a:pPr algn="ctr"/>
              <a:r>
                <a:rPr lang="en-SG" sz="2800"/>
                <a:t>0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44" name="Double Bracket 43">
              <a:extLst>
                <a:ext uri="{FF2B5EF4-FFF2-40B4-BE49-F238E27FC236}">
                  <a16:creationId xmlns:a16="http://schemas.microsoft.com/office/drawing/2014/main" id="{A9E2EC1C-57D0-4D94-94E8-190EE7DD9718}"/>
                </a:ext>
              </a:extLst>
            </p:cNvPr>
            <p:cNvSpPr/>
            <p:nvPr/>
          </p:nvSpPr>
          <p:spPr>
            <a:xfrm>
              <a:off x="5338919" y="2556627"/>
              <a:ext cx="503988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A08430-58FD-49F1-95E3-182D0AC1EFEC}"/>
                </a:ext>
              </a:extLst>
            </p:cNvPr>
            <p:cNvSpPr txBox="1"/>
            <p:nvPr/>
          </p:nvSpPr>
          <p:spPr>
            <a:xfrm>
              <a:off x="5419969" y="2552319"/>
              <a:ext cx="36740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800"/>
                <a:t>3</a:t>
              </a:r>
            </a:p>
            <a:p>
              <a:pPr algn="ctr"/>
              <a:r>
                <a:rPr lang="en-SG" sz="2800"/>
                <a:t>4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6C524A2-BD71-41EF-8A0D-33DE1DB6E758}"/>
                </a:ext>
              </a:extLst>
            </p:cNvPr>
            <p:cNvSpPr txBox="1"/>
            <p:nvPr/>
          </p:nvSpPr>
          <p:spPr>
            <a:xfrm>
              <a:off x="4534587" y="2967298"/>
              <a:ext cx="783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1/5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E85DD0-F97F-4BFA-A0BB-882F47254501}"/>
                </a:ext>
              </a:extLst>
            </p:cNvPr>
            <p:cNvSpPr txBox="1"/>
            <p:nvPr/>
          </p:nvSpPr>
          <p:spPr>
            <a:xfrm>
              <a:off x="5934568" y="2996985"/>
              <a:ext cx="38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  <p:sp>
          <p:nvSpPr>
            <p:cNvPr id="48" name="Double Bracket 47">
              <a:extLst>
                <a:ext uri="{FF2B5EF4-FFF2-40B4-BE49-F238E27FC236}">
                  <a16:creationId xmlns:a16="http://schemas.microsoft.com/office/drawing/2014/main" id="{602BDE05-7ABB-4CA7-9863-4D4613111662}"/>
                </a:ext>
              </a:extLst>
            </p:cNvPr>
            <p:cNvSpPr/>
            <p:nvPr/>
          </p:nvSpPr>
          <p:spPr>
            <a:xfrm>
              <a:off x="6348475" y="2539183"/>
              <a:ext cx="662069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2A3C42-1511-4701-B32E-3E5E3212D7B9}"/>
                </a:ext>
              </a:extLst>
            </p:cNvPr>
            <p:cNvSpPr txBox="1"/>
            <p:nvPr/>
          </p:nvSpPr>
          <p:spPr>
            <a:xfrm>
              <a:off x="6331508" y="2534875"/>
              <a:ext cx="7299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0.6</a:t>
              </a:r>
            </a:p>
            <a:p>
              <a:pPr algn="ctr"/>
              <a:r>
                <a:rPr lang="en-SG" sz="2800"/>
                <a:t>0.8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EF19E3-5900-4663-A174-30EB14CD23B2}"/>
                </a:ext>
              </a:extLst>
            </p:cNvPr>
            <p:cNvSpPr txBox="1"/>
            <p:nvPr/>
          </p:nvSpPr>
          <p:spPr>
            <a:xfrm>
              <a:off x="7422037" y="2008077"/>
              <a:ext cx="12884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/>
                <a:t>Divide by magnitude to convert to unit vectors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DAED538-6549-4E48-A971-528377787A6E}"/>
              </a:ext>
            </a:extLst>
          </p:cNvPr>
          <p:cNvSpPr txBox="1"/>
          <p:nvPr/>
        </p:nvSpPr>
        <p:spPr>
          <a:xfrm>
            <a:off x="78079" y="891199"/>
            <a:ext cx="466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Lets check with some trigonometry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660550-EFCF-46FC-85C4-931FCA91A5EA}"/>
              </a:ext>
            </a:extLst>
          </p:cNvPr>
          <p:cNvSpPr txBox="1"/>
          <p:nvPr/>
        </p:nvSpPr>
        <p:spPr>
          <a:xfrm>
            <a:off x="93286" y="1305229"/>
            <a:ext cx="3775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>
                <a:solidFill>
                  <a:schemeClr val="bg1">
                    <a:lumMod val="65000"/>
                  </a:schemeClr>
                </a:solidFill>
              </a:rPr>
              <a:t>http://www.webconversiononline.com/trigonometry-calculator.aspx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E8D6FF-2B0B-5C4F-1412-FB383885D674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92105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43" grpId="0" animBg="1"/>
      <p:bldP spid="30" grpId="0"/>
      <p:bldP spid="31" grpId="0" animBg="1"/>
      <p:bldP spid="57" grpId="0"/>
      <p:bldP spid="58" grpId="0" animBg="1"/>
      <p:bldP spid="59" grpId="0"/>
      <p:bldP spid="60" grpId="0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3184DB5E-1D65-44F0-9696-4B9197024C9E}"/>
              </a:ext>
            </a:extLst>
          </p:cNvPr>
          <p:cNvSpPr txBox="1"/>
          <p:nvPr/>
        </p:nvSpPr>
        <p:spPr>
          <a:xfrm>
            <a:off x="4679556" y="5919573"/>
            <a:ext cx="3768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1"/>
              <a:t>Value of ACos(0.6) = </a:t>
            </a:r>
            <a:r>
              <a:rPr lang="en-SG" sz="2400" b="1" i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53.1</a:t>
            </a:r>
            <a:r>
              <a:rPr lang="en-SG" sz="2400" b="1" i="0" baseline="3000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o</a:t>
            </a:r>
            <a:endParaRPr lang="en-SG" sz="2400" b="1"/>
          </a:p>
        </p:txBody>
      </p:sp>
      <p:pic>
        <p:nvPicPr>
          <p:cNvPr id="61" name="Graphic 60" descr="Checkmark with solid fill">
            <a:extLst>
              <a:ext uri="{FF2B5EF4-FFF2-40B4-BE49-F238E27FC236}">
                <a16:creationId xmlns:a16="http://schemas.microsoft.com/office/drawing/2014/main" id="{D679EED9-6D94-4FC3-AA33-441C77651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3131" y="6063288"/>
            <a:ext cx="635899" cy="6358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9D29471-2A14-49FA-9C26-8A0B3C88129E}"/>
              </a:ext>
            </a:extLst>
          </p:cNvPr>
          <p:cNvGrpSpPr/>
          <p:nvPr/>
        </p:nvGrpSpPr>
        <p:grpSpPr>
          <a:xfrm>
            <a:off x="4198850" y="803894"/>
            <a:ext cx="2970459" cy="1402439"/>
            <a:chOff x="4198850" y="803894"/>
            <a:chExt cx="2970459" cy="1402439"/>
          </a:xfrm>
        </p:grpSpPr>
        <p:sp>
          <p:nvSpPr>
            <p:cNvPr id="37" name="Double Bracket 36">
              <a:extLst>
                <a:ext uri="{FF2B5EF4-FFF2-40B4-BE49-F238E27FC236}">
                  <a16:creationId xmlns:a16="http://schemas.microsoft.com/office/drawing/2014/main" id="{A3372DCA-B36A-4EE9-99BA-FA5437CDA1A3}"/>
                </a:ext>
              </a:extLst>
            </p:cNvPr>
            <p:cNvSpPr/>
            <p:nvPr/>
          </p:nvSpPr>
          <p:spPr>
            <a:xfrm>
              <a:off x="6339980" y="808203"/>
              <a:ext cx="783136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>
                <a:solidFill>
                  <a:srgbClr val="0070C0"/>
                </a:solidFill>
              </a:endParaRPr>
            </a:p>
          </p:txBody>
        </p:sp>
        <p:sp>
          <p:nvSpPr>
            <p:cNvPr id="33" name="Double Bracket 32">
              <a:extLst>
                <a:ext uri="{FF2B5EF4-FFF2-40B4-BE49-F238E27FC236}">
                  <a16:creationId xmlns:a16="http://schemas.microsoft.com/office/drawing/2014/main" id="{E775DC76-3C52-42DC-A43D-0D4021E24400}"/>
                </a:ext>
              </a:extLst>
            </p:cNvPr>
            <p:cNvSpPr/>
            <p:nvPr/>
          </p:nvSpPr>
          <p:spPr>
            <a:xfrm>
              <a:off x="5003183" y="825647"/>
              <a:ext cx="783136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226B03-8385-40EA-B113-20E81A94DC5F}"/>
                </a:ext>
              </a:extLst>
            </p:cNvPr>
            <p:cNvSpPr txBox="1"/>
            <p:nvPr/>
          </p:nvSpPr>
          <p:spPr>
            <a:xfrm>
              <a:off x="4981986" y="821338"/>
              <a:ext cx="82426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800"/>
                <a:t>2.12</a:t>
              </a:r>
            </a:p>
            <a:p>
              <a:pPr algn="ctr"/>
              <a:r>
                <a:rPr lang="en-SG" sz="2800"/>
                <a:t>2.12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6D20D2-AED4-4E55-9A89-FBF0B5B9EE4E}"/>
                </a:ext>
              </a:extLst>
            </p:cNvPr>
            <p:cNvSpPr txBox="1"/>
            <p:nvPr/>
          </p:nvSpPr>
          <p:spPr>
            <a:xfrm>
              <a:off x="4198850" y="1236317"/>
              <a:ext cx="783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1/3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F0F9F9-FDEF-4FCF-A82E-A57F1E7D6CC1}"/>
                </a:ext>
              </a:extLst>
            </p:cNvPr>
            <p:cNvSpPr txBox="1"/>
            <p:nvPr/>
          </p:nvSpPr>
          <p:spPr>
            <a:xfrm>
              <a:off x="5907483" y="1283002"/>
              <a:ext cx="38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8645A4-9872-4773-8B1A-0AB7C84ED614}"/>
                </a:ext>
              </a:extLst>
            </p:cNvPr>
            <p:cNvSpPr txBox="1"/>
            <p:nvPr/>
          </p:nvSpPr>
          <p:spPr>
            <a:xfrm>
              <a:off x="6332000" y="803894"/>
              <a:ext cx="8373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.71</a:t>
              </a:r>
            </a:p>
            <a:p>
              <a:pPr algn="ctr"/>
              <a:r>
                <a:rPr lang="en-SG" sz="2800"/>
                <a:t>.71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B9356-ED8C-44D8-9D5F-28A5A68F3722}"/>
              </a:ext>
            </a:extLst>
          </p:cNvPr>
          <p:cNvGrpSpPr/>
          <p:nvPr/>
        </p:nvGrpSpPr>
        <p:grpSpPr>
          <a:xfrm>
            <a:off x="4208964" y="2534875"/>
            <a:ext cx="2978439" cy="1391548"/>
            <a:chOff x="4208964" y="2534875"/>
            <a:chExt cx="2978439" cy="139154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2A3C42-1511-4701-B32E-3E5E3212D7B9}"/>
                </a:ext>
              </a:extLst>
            </p:cNvPr>
            <p:cNvSpPr txBox="1"/>
            <p:nvPr/>
          </p:nvSpPr>
          <p:spPr>
            <a:xfrm>
              <a:off x="6332291" y="2534875"/>
              <a:ext cx="8547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.14</a:t>
              </a:r>
            </a:p>
            <a:p>
              <a:pPr algn="ctr"/>
              <a:r>
                <a:rPr lang="en-SG" sz="2800"/>
                <a:t>.98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44" name="Double Bracket 43">
              <a:extLst>
                <a:ext uri="{FF2B5EF4-FFF2-40B4-BE49-F238E27FC236}">
                  <a16:creationId xmlns:a16="http://schemas.microsoft.com/office/drawing/2014/main" id="{A9E2EC1C-57D0-4D94-94E8-190EE7DD9718}"/>
                </a:ext>
              </a:extLst>
            </p:cNvPr>
            <p:cNvSpPr/>
            <p:nvPr/>
          </p:nvSpPr>
          <p:spPr>
            <a:xfrm>
              <a:off x="5013295" y="2556627"/>
              <a:ext cx="773023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A08430-58FD-49F1-95E3-182D0AC1EFEC}"/>
                </a:ext>
              </a:extLst>
            </p:cNvPr>
            <p:cNvSpPr txBox="1"/>
            <p:nvPr/>
          </p:nvSpPr>
          <p:spPr>
            <a:xfrm>
              <a:off x="4981986" y="2541428"/>
              <a:ext cx="842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-.71</a:t>
              </a:r>
            </a:p>
            <a:p>
              <a:pPr algn="ctr"/>
              <a:r>
                <a:rPr lang="en-SG" sz="2800"/>
                <a:t>4.9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6C524A2-BD71-41EF-8A0D-33DE1DB6E758}"/>
                </a:ext>
              </a:extLst>
            </p:cNvPr>
            <p:cNvSpPr txBox="1"/>
            <p:nvPr/>
          </p:nvSpPr>
          <p:spPr>
            <a:xfrm>
              <a:off x="4208964" y="2967298"/>
              <a:ext cx="783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1/5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E85DD0-F97F-4BFA-A0BB-882F47254501}"/>
                </a:ext>
              </a:extLst>
            </p:cNvPr>
            <p:cNvSpPr txBox="1"/>
            <p:nvPr/>
          </p:nvSpPr>
          <p:spPr>
            <a:xfrm>
              <a:off x="5917596" y="2996985"/>
              <a:ext cx="38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=</a:t>
              </a:r>
            </a:p>
          </p:txBody>
        </p:sp>
        <p:sp>
          <p:nvSpPr>
            <p:cNvPr id="48" name="Double Bracket 47">
              <a:extLst>
                <a:ext uri="{FF2B5EF4-FFF2-40B4-BE49-F238E27FC236}">
                  <a16:creationId xmlns:a16="http://schemas.microsoft.com/office/drawing/2014/main" id="{602BDE05-7ABB-4CA7-9863-4D4613111662}"/>
                </a:ext>
              </a:extLst>
            </p:cNvPr>
            <p:cNvSpPr/>
            <p:nvPr/>
          </p:nvSpPr>
          <p:spPr>
            <a:xfrm>
              <a:off x="6350094" y="2539183"/>
              <a:ext cx="837309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37D725-1103-4EE3-8B12-5951A6C8065D}"/>
              </a:ext>
            </a:extLst>
          </p:cNvPr>
          <p:cNvGrpSpPr/>
          <p:nvPr/>
        </p:nvGrpSpPr>
        <p:grpSpPr>
          <a:xfrm>
            <a:off x="4287249" y="4184284"/>
            <a:ext cx="2919563" cy="1384995"/>
            <a:chOff x="4287249" y="4184284"/>
            <a:chExt cx="2919563" cy="13849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5E74ED-C5BC-4662-91CB-081012E3981A}"/>
                </a:ext>
              </a:extLst>
            </p:cNvPr>
            <p:cNvSpPr txBox="1"/>
            <p:nvPr/>
          </p:nvSpPr>
          <p:spPr>
            <a:xfrm>
              <a:off x="4401097" y="4647517"/>
              <a:ext cx="1868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/>
                <a:t>-.71  .71  0</a:t>
              </a:r>
            </a:p>
          </p:txBody>
        </p:sp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4B892FDF-1261-4637-919F-F9E5D9C44457}"/>
                </a:ext>
              </a:extLst>
            </p:cNvPr>
            <p:cNvSpPr/>
            <p:nvPr/>
          </p:nvSpPr>
          <p:spPr>
            <a:xfrm>
              <a:off x="4287249" y="4704711"/>
              <a:ext cx="1868039" cy="451766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ABB207B-4FB3-4F45-92CC-7038F56E8D04}"/>
                </a:ext>
              </a:extLst>
            </p:cNvPr>
            <p:cNvSpPr txBox="1"/>
            <p:nvPr/>
          </p:nvSpPr>
          <p:spPr>
            <a:xfrm>
              <a:off x="6351700" y="4184284"/>
              <a:ext cx="8547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.14</a:t>
              </a:r>
            </a:p>
            <a:p>
              <a:pPr algn="ctr"/>
              <a:r>
                <a:rPr lang="en-SG" sz="2800"/>
                <a:t>.98</a:t>
              </a:r>
            </a:p>
            <a:p>
              <a:pPr algn="ctr"/>
              <a:r>
                <a:rPr lang="en-SG" sz="2800"/>
                <a:t>0</a:t>
              </a:r>
            </a:p>
          </p:txBody>
        </p:sp>
        <p:sp>
          <p:nvSpPr>
            <p:cNvPr id="73" name="Double Bracket 72">
              <a:extLst>
                <a:ext uri="{FF2B5EF4-FFF2-40B4-BE49-F238E27FC236}">
                  <a16:creationId xmlns:a16="http://schemas.microsoft.com/office/drawing/2014/main" id="{4D683D75-0AEC-438F-A0D9-7CD96BD5D502}"/>
                </a:ext>
              </a:extLst>
            </p:cNvPr>
            <p:cNvSpPr/>
            <p:nvPr/>
          </p:nvSpPr>
          <p:spPr>
            <a:xfrm>
              <a:off x="6369503" y="4188592"/>
              <a:ext cx="837309" cy="1333573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C8C6F7-B6E1-427E-83A4-60E4D24ADC31}"/>
              </a:ext>
            </a:extLst>
          </p:cNvPr>
          <p:cNvGrpSpPr/>
          <p:nvPr/>
        </p:nvGrpSpPr>
        <p:grpSpPr>
          <a:xfrm>
            <a:off x="7183489" y="4466825"/>
            <a:ext cx="1835483" cy="854572"/>
            <a:chOff x="7183489" y="4466825"/>
            <a:chExt cx="1835483" cy="85457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5A13563-DA5A-48C0-A324-35696694F37C}"/>
                </a:ext>
              </a:extLst>
            </p:cNvPr>
            <p:cNvSpPr txBox="1"/>
            <p:nvPr/>
          </p:nvSpPr>
          <p:spPr>
            <a:xfrm>
              <a:off x="7548447" y="4798177"/>
              <a:ext cx="944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= 0.6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10E390B-F8ED-4C4D-94B7-FD51D75A88CF}"/>
                </a:ext>
              </a:extLst>
            </p:cNvPr>
            <p:cNvSpPr txBox="1"/>
            <p:nvPr/>
          </p:nvSpPr>
          <p:spPr>
            <a:xfrm>
              <a:off x="7183489" y="4466825"/>
              <a:ext cx="18354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/>
                <a:t>= -0.1 + 0.7 + 0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66690CB-1920-4FD8-B16E-BD7009363A7B}"/>
              </a:ext>
            </a:extLst>
          </p:cNvPr>
          <p:cNvSpPr txBox="1"/>
          <p:nvPr/>
        </p:nvSpPr>
        <p:spPr>
          <a:xfrm>
            <a:off x="88141" y="1283002"/>
            <a:ext cx="4064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https://keisan.casio.com/exec/system/1223522781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874A9-9F16-44EE-A99D-7E1F0720AF67}"/>
              </a:ext>
            </a:extLst>
          </p:cNvPr>
          <p:cNvSpPr txBox="1"/>
          <p:nvPr/>
        </p:nvSpPr>
        <p:spPr>
          <a:xfrm>
            <a:off x="78079" y="928055"/>
            <a:ext cx="406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What if we rotate the vectors?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747A0C-474A-43BB-8EC1-4012BB105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24" y="2159220"/>
            <a:ext cx="3731075" cy="30848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407EF8-6762-4B56-BF88-DA15678744A7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29786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>
          <a:xfrm>
            <a:off x="524932" y="1317548"/>
            <a:ext cx="8144933" cy="9540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800"/>
              <a:t>Projection can break a vector into component vectors in different directions</a:t>
            </a:r>
            <a:endParaRPr lang="en-US" altLang="en-US" sz="3200" b="1">
              <a:solidFill>
                <a:srgbClr val="0070C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808662" y="3093961"/>
            <a:ext cx="0" cy="1657350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3335337" y="3093961"/>
            <a:ext cx="2473325" cy="1657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3335337" y="3093961"/>
            <a:ext cx="3452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3335337" y="3093961"/>
            <a:ext cx="2473325" cy="3175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3324225" y="3093962"/>
            <a:ext cx="9922" cy="256544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 bwMode="auto">
          <a:xfrm>
            <a:off x="3335337" y="4741786"/>
            <a:ext cx="2473325" cy="9525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3335337" y="3093961"/>
            <a:ext cx="0" cy="165735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247774" y="3670223"/>
            <a:ext cx="192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on y-axis</a:t>
            </a:r>
            <a:endParaRPr lang="en-SG" alt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767137" y="2590723"/>
            <a:ext cx="1928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Project on x-axis</a:t>
            </a:r>
            <a:endParaRPr lang="en-SG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415AD-D00C-CF78-C1DE-52CEB489560D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56244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A86B0023-3608-74BE-2304-A6837793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7" y="2866767"/>
            <a:ext cx="2441553" cy="25398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FFFA9F2-8214-2ECC-6E5A-0FE832C6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31" y="2972478"/>
            <a:ext cx="3992947" cy="23406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BBABF7E-BD9B-1F51-B696-65AED685B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055" y="2726482"/>
            <a:ext cx="2376234" cy="2586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BED0C9-7E38-373E-1F46-E1BBFFB01208}"/>
              </a:ext>
            </a:extLst>
          </p:cNvPr>
          <p:cNvSpPr txBox="1"/>
          <p:nvPr/>
        </p:nvSpPr>
        <p:spPr>
          <a:xfrm>
            <a:off x="441258" y="2304366"/>
            <a:ext cx="209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Positive – in front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2DB50-CB78-E631-0E7B-85F24B56247C}"/>
              </a:ext>
            </a:extLst>
          </p:cNvPr>
          <p:cNvSpPr txBox="1"/>
          <p:nvPr/>
        </p:nvSpPr>
        <p:spPr>
          <a:xfrm>
            <a:off x="3446228" y="2304366"/>
            <a:ext cx="2166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Negative – behind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EB754-1D96-2EEA-1124-AF83279801EE}"/>
              </a:ext>
            </a:extLst>
          </p:cNvPr>
          <p:cNvSpPr txBox="1"/>
          <p:nvPr/>
        </p:nvSpPr>
        <p:spPr>
          <a:xfrm>
            <a:off x="6326658" y="2304366"/>
            <a:ext cx="241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Zero – perpendicular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E351E-003C-7707-23B2-30B54AD83226}"/>
              </a:ext>
            </a:extLst>
          </p:cNvPr>
          <p:cNvSpPr txBox="1"/>
          <p:nvPr/>
        </p:nvSpPr>
        <p:spPr>
          <a:xfrm>
            <a:off x="370702" y="1049313"/>
            <a:ext cx="829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/>
              <a:t>This projection explains why the dot product can be used to check visibility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52C86B-BC0B-ADAF-2F52-613521FD0DE7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311522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E5575E72-3590-45C1-88D6-162A9B3D6A52}"/>
              </a:ext>
            </a:extLst>
          </p:cNvPr>
          <p:cNvGrpSpPr/>
          <p:nvPr/>
        </p:nvGrpSpPr>
        <p:grpSpPr>
          <a:xfrm>
            <a:off x="1467665" y="2199010"/>
            <a:ext cx="6137240" cy="3777880"/>
            <a:chOff x="2858625" y="2460473"/>
            <a:chExt cx="6137240" cy="3777880"/>
          </a:xfrm>
        </p:grpSpPr>
        <p:pic>
          <p:nvPicPr>
            <p:cNvPr id="1032" name="Picture 8" descr="[crop output image]">
              <a:extLst>
                <a:ext uri="{FF2B5EF4-FFF2-40B4-BE49-F238E27FC236}">
                  <a16:creationId xmlns:a16="http://schemas.microsoft.com/office/drawing/2014/main" id="{2AE08D34-CEF1-44C7-962C-173D20298E7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28142" y="2460473"/>
              <a:ext cx="598353" cy="78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35E8E4-BDF3-49F6-809F-CAB68E9B9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2960" y="2460473"/>
              <a:ext cx="0" cy="37778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9D508F-C706-4F32-A9BC-02F92FB28A8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962960" y="1923702"/>
              <a:ext cx="0" cy="529231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Metal Slug Gif - ID: 90027 - Gif Abyss">
              <a:extLst>
                <a:ext uri="{FF2B5EF4-FFF2-40B4-BE49-F238E27FC236}">
                  <a16:creationId xmlns:a16="http://schemas.microsoft.com/office/drawing/2014/main" id="{B871C51F-FA44-4C6A-9E8B-4BDD9D517CD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804" y="3776624"/>
              <a:ext cx="1497658" cy="931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Pin by Tariq Saleh on Pixels art | Pixel art tutorial, Pixel art  characters, Pixel art design">
              <a:hlinkClick r:id="rId4"/>
              <a:extLst>
                <a:ext uri="{FF2B5EF4-FFF2-40B4-BE49-F238E27FC236}">
                  <a16:creationId xmlns:a16="http://schemas.microsoft.com/office/drawing/2014/main" id="{90A04F7D-D814-43F2-AAF5-B3DAF65D821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303" y="2868709"/>
              <a:ext cx="1018201" cy="101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BA04CC-32D3-4CA7-A31E-19960E30DB1F}"/>
                </a:ext>
              </a:extLst>
            </p:cNvPr>
            <p:cNvSpPr txBox="1"/>
            <p:nvPr/>
          </p:nvSpPr>
          <p:spPr>
            <a:xfrm>
              <a:off x="8606015" y="426170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/>
                <a:t>+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06F01D-724A-42C6-96CA-0883FDB2969F}"/>
                </a:ext>
              </a:extLst>
            </p:cNvPr>
            <p:cNvSpPr txBox="1"/>
            <p:nvPr/>
          </p:nvSpPr>
          <p:spPr>
            <a:xfrm>
              <a:off x="2858625" y="4162500"/>
              <a:ext cx="3577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400" b="1"/>
                <a:t>-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16001C-28E9-4614-BB2B-D6D640A8CC10}"/>
              </a:ext>
            </a:extLst>
          </p:cNvPr>
          <p:cNvCxnSpPr>
            <a:cxnSpLocks/>
          </p:cNvCxnSpPr>
          <p:nvPr/>
        </p:nvCxnSpPr>
        <p:spPr>
          <a:xfrm flipV="1">
            <a:off x="4572000" y="2942498"/>
            <a:ext cx="2024143" cy="134889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5E4CC9-CB94-4BB0-BEC7-235897D983BC}"/>
              </a:ext>
            </a:extLst>
          </p:cNvPr>
          <p:cNvCxnSpPr>
            <a:cxnSpLocks/>
          </p:cNvCxnSpPr>
          <p:nvPr/>
        </p:nvCxnSpPr>
        <p:spPr>
          <a:xfrm>
            <a:off x="6596143" y="2942498"/>
            <a:ext cx="0" cy="136589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453B52-FEBA-4ACE-87DD-7A27FC4FF06B}"/>
              </a:ext>
            </a:extLst>
          </p:cNvPr>
          <p:cNvCxnSpPr>
            <a:cxnSpLocks/>
          </p:cNvCxnSpPr>
          <p:nvPr/>
        </p:nvCxnSpPr>
        <p:spPr>
          <a:xfrm>
            <a:off x="4572000" y="4313364"/>
            <a:ext cx="202414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F7DC44-0CE7-499B-B4E9-3BFDE83C0E84}"/>
              </a:ext>
            </a:extLst>
          </p:cNvPr>
          <p:cNvCxnSpPr>
            <a:cxnSpLocks/>
          </p:cNvCxnSpPr>
          <p:nvPr/>
        </p:nvCxnSpPr>
        <p:spPr>
          <a:xfrm flipH="1" flipV="1">
            <a:off x="2301970" y="3546349"/>
            <a:ext cx="2304574" cy="7280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B726F7-FE59-4347-985E-EB1900C05286}"/>
              </a:ext>
            </a:extLst>
          </p:cNvPr>
          <p:cNvCxnSpPr>
            <a:cxnSpLocks/>
          </p:cNvCxnSpPr>
          <p:nvPr/>
        </p:nvCxnSpPr>
        <p:spPr>
          <a:xfrm>
            <a:off x="2305821" y="3546349"/>
            <a:ext cx="0" cy="7280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50492EF-0B4B-42FA-A094-915DFD015CD6}"/>
              </a:ext>
            </a:extLst>
          </p:cNvPr>
          <p:cNvCxnSpPr>
            <a:cxnSpLocks/>
          </p:cNvCxnSpPr>
          <p:nvPr/>
        </p:nvCxnSpPr>
        <p:spPr>
          <a:xfrm flipH="1">
            <a:off x="2301970" y="4308397"/>
            <a:ext cx="227003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1B4461-BCA9-405D-979F-8023B60D07CD}"/>
              </a:ext>
            </a:extLst>
          </p:cNvPr>
          <p:cNvSpPr txBox="1"/>
          <p:nvPr/>
        </p:nvSpPr>
        <p:spPr>
          <a:xfrm>
            <a:off x="1486767" y="4498275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-ve dot product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A32C1F-C23F-4C8F-B362-42BDD08970CC}"/>
              </a:ext>
            </a:extLst>
          </p:cNvPr>
          <p:cNvSpPr txBox="1"/>
          <p:nvPr/>
        </p:nvSpPr>
        <p:spPr>
          <a:xfrm>
            <a:off x="5829255" y="4498275"/>
            <a:ext cx="1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+ve dot product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79A365-E8A7-4330-AB8B-FEA738A44700}"/>
              </a:ext>
            </a:extLst>
          </p:cNvPr>
          <p:cNvSpPr txBox="1"/>
          <p:nvPr/>
        </p:nvSpPr>
        <p:spPr>
          <a:xfrm>
            <a:off x="6171554" y="4844158"/>
            <a:ext cx="9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FF0000"/>
                </a:solidFill>
                <a:sym typeface="Wingdings" panose="05000000000000000000" pitchFamily="2" charset="2"/>
              </a:rPr>
              <a:t>In front!</a:t>
            </a:r>
            <a:endParaRPr lang="en-SG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A0E623-8D2C-4E31-B3EA-A9D2588F2301}"/>
              </a:ext>
            </a:extLst>
          </p:cNvPr>
          <p:cNvSpPr txBox="1"/>
          <p:nvPr/>
        </p:nvSpPr>
        <p:spPr>
          <a:xfrm>
            <a:off x="1840295" y="484415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  <a:sym typeface="Wingdings" panose="05000000000000000000" pitchFamily="2" charset="2"/>
              </a:rPr>
              <a:t>Behind!</a:t>
            </a:r>
            <a:endParaRPr lang="en-SG" b="1">
              <a:solidFill>
                <a:srgbClr val="00B050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8C2984D-471C-4331-B4C8-0459F9529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722" y="265369"/>
            <a:ext cx="3550662" cy="84053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57F8A76-118E-4399-80F1-CE6DCDB0FF06}"/>
              </a:ext>
            </a:extLst>
          </p:cNvPr>
          <p:cNvSpPr txBox="1"/>
          <p:nvPr/>
        </p:nvSpPr>
        <p:spPr>
          <a:xfrm rot="21285435">
            <a:off x="6724586" y="5484060"/>
            <a:ext cx="176063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/>
              <a:t>A more intuitive understanding!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B38EB7-9156-AB2D-9D94-29DCEF808956}"/>
              </a:ext>
            </a:extLst>
          </p:cNvPr>
          <p:cNvSpPr txBox="1"/>
          <p:nvPr/>
        </p:nvSpPr>
        <p:spPr>
          <a:xfrm>
            <a:off x="3830257" y="1449785"/>
            <a:ext cx="148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0 dot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F8CC6F-F173-BFB4-3B88-6F29A71D8488}"/>
              </a:ext>
            </a:extLst>
          </p:cNvPr>
          <p:cNvSpPr txBox="1"/>
          <p:nvPr/>
        </p:nvSpPr>
        <p:spPr>
          <a:xfrm>
            <a:off x="3791786" y="1795668"/>
            <a:ext cx="156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  <a:sym typeface="Wingdings" panose="05000000000000000000" pitchFamily="2" charset="2"/>
              </a:rPr>
              <a:t>At right angles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F5C62-3D9C-60F2-6B95-7E95B2A63E06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64105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4" grpId="0"/>
      <p:bldP spid="55" grpId="0"/>
      <p:bldP spid="51" grpId="0" animBg="1"/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2">
            <a:extLst>
              <a:ext uri="{FF2B5EF4-FFF2-40B4-BE49-F238E27FC236}">
                <a16:creationId xmlns:a16="http://schemas.microsoft.com/office/drawing/2014/main" id="{5D87C53E-2219-5733-1076-88D115316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142851"/>
              </p:ext>
            </p:extLst>
          </p:nvPr>
        </p:nvGraphicFramePr>
        <p:xfrm>
          <a:off x="2454404" y="3206067"/>
          <a:ext cx="3473391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865" imgH="393529" progId="Equation.3">
                  <p:embed/>
                </p:oleObj>
              </mc:Choice>
              <mc:Fallback>
                <p:oleObj name="Equation" r:id="rId2" imgW="1002865" imgH="393529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54404" y="3206067"/>
                        <a:ext cx="3473391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70E596E-6E1D-6896-EAB9-53538AA28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7" y="1013730"/>
            <a:ext cx="7569077" cy="144267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614F5B4-24DF-8D8B-5473-BE958D9B8BB3}"/>
              </a:ext>
            </a:extLst>
          </p:cNvPr>
          <p:cNvGrpSpPr/>
          <p:nvPr/>
        </p:nvGrpSpPr>
        <p:grpSpPr>
          <a:xfrm>
            <a:off x="2454405" y="1568377"/>
            <a:ext cx="1519722" cy="2699239"/>
            <a:chOff x="2269764" y="1239715"/>
            <a:chExt cx="1519722" cy="26992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A15A9C-F029-D8BF-BDCC-50E203776697}"/>
                </a:ext>
              </a:extLst>
            </p:cNvPr>
            <p:cNvGrpSpPr/>
            <p:nvPr/>
          </p:nvGrpSpPr>
          <p:grpSpPr>
            <a:xfrm>
              <a:off x="2391508" y="1239715"/>
              <a:ext cx="870438" cy="2031023"/>
              <a:chOff x="2391508" y="1239715"/>
              <a:chExt cx="870438" cy="203102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DF4E00-B78A-AAF9-A08A-809C37448589}"/>
                  </a:ext>
                </a:extLst>
              </p:cNvPr>
              <p:cNvSpPr/>
              <p:nvPr/>
            </p:nvSpPr>
            <p:spPr>
              <a:xfrm>
                <a:off x="2391508" y="1239715"/>
                <a:ext cx="659423" cy="316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4BE418C-592C-71B7-DA8A-099B946EE76F}"/>
                  </a:ext>
                </a:extLst>
              </p:cNvPr>
              <p:cNvSpPr/>
              <p:nvPr/>
            </p:nvSpPr>
            <p:spPr>
              <a:xfrm>
                <a:off x="2804746" y="1565031"/>
                <a:ext cx="457200" cy="1705707"/>
              </a:xfrm>
              <a:custGeom>
                <a:avLst/>
                <a:gdLst>
                  <a:gd name="connsiteX0" fmla="*/ 0 w 457200"/>
                  <a:gd name="connsiteY0" fmla="*/ 0 h 1705707"/>
                  <a:gd name="connsiteX1" fmla="*/ 307731 w 457200"/>
                  <a:gd name="connsiteY1" fmla="*/ 826477 h 1705707"/>
                  <a:gd name="connsiteX2" fmla="*/ 457200 w 457200"/>
                  <a:gd name="connsiteY2" fmla="*/ 1705707 h 1705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0" h="1705707">
                    <a:moveTo>
                      <a:pt x="0" y="0"/>
                    </a:moveTo>
                    <a:cubicBezTo>
                      <a:pt x="115765" y="271096"/>
                      <a:pt x="231531" y="542193"/>
                      <a:pt x="307731" y="826477"/>
                    </a:cubicBezTo>
                    <a:cubicBezTo>
                      <a:pt x="383931" y="1110761"/>
                      <a:pt x="420565" y="1408234"/>
                      <a:pt x="457200" y="1705707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11E653-30E0-5E65-6393-A9C3AB3348A4}"/>
                </a:ext>
              </a:extLst>
            </p:cNvPr>
            <p:cNvSpPr/>
            <p:nvPr/>
          </p:nvSpPr>
          <p:spPr>
            <a:xfrm>
              <a:off x="2269764" y="3256084"/>
              <a:ext cx="1519722" cy="6828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926C57-2C9D-3352-DF37-A9E4FD0F7E90}"/>
              </a:ext>
            </a:extLst>
          </p:cNvPr>
          <p:cNvGrpSpPr/>
          <p:nvPr/>
        </p:nvGrpSpPr>
        <p:grpSpPr>
          <a:xfrm>
            <a:off x="3446588" y="1568376"/>
            <a:ext cx="2481207" cy="2514601"/>
            <a:chOff x="3261947" y="1239714"/>
            <a:chExt cx="2481207" cy="25146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9B97069-0F32-73E7-87CE-CA324B6CC735}"/>
                </a:ext>
              </a:extLst>
            </p:cNvPr>
            <p:cNvSpPr/>
            <p:nvPr/>
          </p:nvSpPr>
          <p:spPr>
            <a:xfrm>
              <a:off x="3261947" y="1239714"/>
              <a:ext cx="290146" cy="31652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3B7E9D1-0AA1-CD08-713B-09D1AF874D98}"/>
                </a:ext>
              </a:extLst>
            </p:cNvPr>
            <p:cNvSpPr/>
            <p:nvPr/>
          </p:nvSpPr>
          <p:spPr>
            <a:xfrm>
              <a:off x="3552092" y="1556237"/>
              <a:ext cx="2177949" cy="1749671"/>
            </a:xfrm>
            <a:custGeom>
              <a:avLst/>
              <a:gdLst>
                <a:gd name="connsiteX0" fmla="*/ 0 w 2309834"/>
                <a:gd name="connsiteY0" fmla="*/ 0 h 1740877"/>
                <a:gd name="connsiteX1" fmla="*/ 2004646 w 2309834"/>
                <a:gd name="connsiteY1" fmla="*/ 967154 h 1740877"/>
                <a:gd name="connsiteX2" fmla="*/ 2268415 w 2309834"/>
                <a:gd name="connsiteY2" fmla="*/ 1740877 h 174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34" h="1740877">
                  <a:moveTo>
                    <a:pt x="0" y="0"/>
                  </a:moveTo>
                  <a:cubicBezTo>
                    <a:pt x="813288" y="338504"/>
                    <a:pt x="1626577" y="677008"/>
                    <a:pt x="2004646" y="967154"/>
                  </a:cubicBezTo>
                  <a:cubicBezTo>
                    <a:pt x="2382715" y="1257300"/>
                    <a:pt x="2325565" y="1499088"/>
                    <a:pt x="2268415" y="1740877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0CE62E-518F-294F-7CA3-9D2140404794}"/>
                </a:ext>
              </a:extLst>
            </p:cNvPr>
            <p:cNvSpPr/>
            <p:nvPr/>
          </p:nvSpPr>
          <p:spPr>
            <a:xfrm>
              <a:off x="5354516" y="3305908"/>
              <a:ext cx="388638" cy="44840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78D134-6E9A-E52C-3453-2165C4239ABD}"/>
              </a:ext>
            </a:extLst>
          </p:cNvPr>
          <p:cNvGrpSpPr/>
          <p:nvPr/>
        </p:nvGrpSpPr>
        <p:grpSpPr>
          <a:xfrm>
            <a:off x="4431326" y="1568375"/>
            <a:ext cx="3666391" cy="2937364"/>
            <a:chOff x="4246685" y="1239713"/>
            <a:chExt cx="3666391" cy="293736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4359C1-80A8-0E20-ABD3-A12AACB9EACC}"/>
                </a:ext>
              </a:extLst>
            </p:cNvPr>
            <p:cNvSpPr/>
            <p:nvPr/>
          </p:nvSpPr>
          <p:spPr>
            <a:xfrm>
              <a:off x="4246685" y="3699241"/>
              <a:ext cx="1028699" cy="47783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07C250-A8C6-40A5-E6CD-71E1F58CB3DF}"/>
                </a:ext>
              </a:extLst>
            </p:cNvPr>
            <p:cNvSpPr/>
            <p:nvPr/>
          </p:nvSpPr>
          <p:spPr>
            <a:xfrm>
              <a:off x="5971587" y="1239713"/>
              <a:ext cx="1941489" cy="3165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7025FE-88DB-CD6F-9918-147B921C5782}"/>
                </a:ext>
              </a:extLst>
            </p:cNvPr>
            <p:cNvSpPr/>
            <p:nvPr/>
          </p:nvSpPr>
          <p:spPr>
            <a:xfrm>
              <a:off x="5257800" y="1556238"/>
              <a:ext cx="1652954" cy="2499337"/>
            </a:xfrm>
            <a:custGeom>
              <a:avLst/>
              <a:gdLst>
                <a:gd name="connsiteX0" fmla="*/ 1608992 w 1608992"/>
                <a:gd name="connsiteY0" fmla="*/ 0 h 2628900"/>
                <a:gd name="connsiteX1" fmla="*/ 1151792 w 1608992"/>
                <a:gd name="connsiteY1" fmla="*/ 2110154 h 2628900"/>
                <a:gd name="connsiteX2" fmla="*/ 0 w 1608992"/>
                <a:gd name="connsiteY2" fmla="*/ 262890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8992" h="2628900">
                  <a:moveTo>
                    <a:pt x="1608992" y="0"/>
                  </a:moveTo>
                  <a:cubicBezTo>
                    <a:pt x="1514474" y="836002"/>
                    <a:pt x="1419957" y="1672004"/>
                    <a:pt x="1151792" y="2110154"/>
                  </a:cubicBezTo>
                  <a:cubicBezTo>
                    <a:pt x="883627" y="2548304"/>
                    <a:pt x="441813" y="2588602"/>
                    <a:pt x="0" y="262890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C51F43-DC4E-EC98-CB6F-C763C0A46D19}"/>
              </a:ext>
            </a:extLst>
          </p:cNvPr>
          <p:cNvGrpSpPr/>
          <p:nvPr/>
        </p:nvGrpSpPr>
        <p:grpSpPr>
          <a:xfrm>
            <a:off x="3921415" y="1577170"/>
            <a:ext cx="1890304" cy="2180492"/>
            <a:chOff x="3736774" y="1248508"/>
            <a:chExt cx="1890304" cy="218049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21953B9-2B13-3316-1C4E-6CC8988BBFE3}"/>
                </a:ext>
              </a:extLst>
            </p:cNvPr>
            <p:cNvSpPr/>
            <p:nvPr/>
          </p:nvSpPr>
          <p:spPr>
            <a:xfrm>
              <a:off x="4229100" y="2971800"/>
              <a:ext cx="1028700" cy="457200"/>
            </a:xfrm>
            <a:prstGeom prst="rect">
              <a:avLst/>
            </a:prstGeom>
            <a:noFill/>
            <a:ln w="28575"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9CCE7FF-A181-8057-DB7F-370788A914D2}"/>
                </a:ext>
              </a:extLst>
            </p:cNvPr>
            <p:cNvGrpSpPr/>
            <p:nvPr/>
          </p:nvGrpSpPr>
          <p:grpSpPr>
            <a:xfrm>
              <a:off x="3736774" y="1248508"/>
              <a:ext cx="1890304" cy="1732084"/>
              <a:chOff x="3736774" y="1248508"/>
              <a:chExt cx="1890304" cy="173208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AA0175-C74E-CE4D-5D96-AB20182395A5}"/>
                  </a:ext>
                </a:extLst>
              </p:cNvPr>
              <p:cNvSpPr/>
              <p:nvPr/>
            </p:nvSpPr>
            <p:spPr>
              <a:xfrm>
                <a:off x="3951522" y="1248508"/>
                <a:ext cx="1675556" cy="316523"/>
              </a:xfrm>
              <a:prstGeom prst="rect">
                <a:avLst/>
              </a:prstGeom>
              <a:noFill/>
              <a:ln w="28575"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5D06793-1E3C-ED86-1FB3-382A3991D977}"/>
                  </a:ext>
                </a:extLst>
              </p:cNvPr>
              <p:cNvSpPr/>
              <p:nvPr/>
            </p:nvSpPr>
            <p:spPr>
              <a:xfrm>
                <a:off x="4606902" y="1573823"/>
                <a:ext cx="123360" cy="1406769"/>
              </a:xfrm>
              <a:custGeom>
                <a:avLst/>
                <a:gdLst>
                  <a:gd name="connsiteX0" fmla="*/ 123360 w 123360"/>
                  <a:gd name="connsiteY0" fmla="*/ 0 h 1406769"/>
                  <a:gd name="connsiteX1" fmla="*/ 267 w 123360"/>
                  <a:gd name="connsiteY1" fmla="*/ 694592 h 1406769"/>
                  <a:gd name="connsiteX2" fmla="*/ 96983 w 123360"/>
                  <a:gd name="connsiteY2" fmla="*/ 1406769 h 1406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360" h="1406769">
                    <a:moveTo>
                      <a:pt x="123360" y="0"/>
                    </a:moveTo>
                    <a:cubicBezTo>
                      <a:pt x="64011" y="230065"/>
                      <a:pt x="4663" y="460131"/>
                      <a:pt x="267" y="694592"/>
                    </a:cubicBezTo>
                    <a:cubicBezTo>
                      <a:pt x="-4129" y="929053"/>
                      <a:pt x="46427" y="1167911"/>
                      <a:pt x="96983" y="1406769"/>
                    </a:cubicBezTo>
                  </a:path>
                </a:pathLst>
              </a:custGeom>
              <a:noFill/>
              <a:ln w="28575">
                <a:solidFill>
                  <a:srgbClr val="FF66CC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704571B-3CD5-17C6-1F06-707DAC8CB545}"/>
                  </a:ext>
                </a:extLst>
              </p:cNvPr>
              <p:cNvSpPr txBox="1"/>
              <p:nvPr/>
            </p:nvSpPr>
            <p:spPr>
              <a:xfrm>
                <a:off x="3736774" y="2314698"/>
                <a:ext cx="8678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>
                    <a:solidFill>
                      <a:srgbClr val="FF66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SG" sz="1600" b="1">
                    <a:solidFill>
                      <a:srgbClr val="FF66CC"/>
                    </a:solidFill>
                  </a:rPr>
                  <a:t> is </a:t>
                </a:r>
                <a:r>
                  <a:rPr lang="en-SG" sz="1600" b="1" i="1">
                    <a:solidFill>
                      <a:srgbClr val="FF66CC"/>
                    </a:solidFill>
                  </a:rPr>
                  <a:t>this</a:t>
                </a:r>
                <a:r>
                  <a:rPr lang="en-SG" sz="1600" b="1">
                    <a:solidFill>
                      <a:srgbClr val="FF66CC"/>
                    </a:solidFill>
                  </a:rPr>
                  <a:t> vector</a:t>
                </a:r>
              </a:p>
            </p:txBody>
          </p: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209430A6-7BC5-81C9-CBB1-53C977EB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928" y="4825683"/>
            <a:ext cx="4181475" cy="1790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8225B-79AB-6C5D-5205-447D61059833}"/>
              </a:ext>
            </a:extLst>
          </p:cNvPr>
          <p:cNvSpPr txBox="1"/>
          <p:nvPr/>
        </p:nvSpPr>
        <p:spPr>
          <a:xfrm rot="21381281">
            <a:off x="5982816" y="2112797"/>
            <a:ext cx="2717709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Dot product of b with itself is the same as b*b </a:t>
            </a:r>
            <a:endParaRPr lang="en-SG" sz="200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78C4DD-3928-4863-2A5D-19D30E4AB738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8571C-7E93-ADBB-B075-2B961E333FF5}"/>
              </a:ext>
            </a:extLst>
          </p:cNvPr>
          <p:cNvSpPr txBox="1"/>
          <p:nvPr/>
        </p:nvSpPr>
        <p:spPr>
          <a:xfrm>
            <a:off x="311396" y="2674216"/>
            <a:ext cx="255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/>
              <a:t>Projection of </a:t>
            </a:r>
            <a:r>
              <a:rPr lang="en-SG" sz="2800" b="1"/>
              <a:t>a</a:t>
            </a:r>
            <a:r>
              <a:rPr lang="en-SG" sz="2000"/>
              <a:t> onto </a:t>
            </a:r>
            <a:r>
              <a:rPr lang="en-SG" sz="2800" b="1"/>
              <a:t>b</a:t>
            </a:r>
            <a:endParaRPr lang="en-SG" sz="2000" b="1"/>
          </a:p>
        </p:txBody>
      </p:sp>
    </p:spTree>
    <p:extLst>
      <p:ext uri="{BB962C8B-B14F-4D97-AF65-F5344CB8AC3E}">
        <p14:creationId xmlns:p14="http://schemas.microsoft.com/office/powerpoint/2010/main" val="427717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80677F6-FB90-4B1A-BFB7-3CC5AE41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91" y="1482818"/>
            <a:ext cx="5153541" cy="1259627"/>
          </a:xfrm>
          <a:prstGeom prst="rect">
            <a:avLst/>
          </a:prstGeom>
        </p:spPr>
      </p:pic>
      <p:sp>
        <p:nvSpPr>
          <p:cNvPr id="8" name="TextBox 19">
            <a:extLst>
              <a:ext uri="{FF2B5EF4-FFF2-40B4-BE49-F238E27FC236}">
                <a16:creationId xmlns:a16="http://schemas.microsoft.com/office/drawing/2014/main" id="{4BECA6E8-0218-415D-82D6-23D391181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49" y="906588"/>
            <a:ext cx="27350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700">
                <a:solidFill>
                  <a:srgbClr val="003399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3399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99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3399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399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</a:rPr>
              <a:t>Soccer problem …</a:t>
            </a:r>
            <a:endParaRPr lang="en-SG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26ADA-D6E6-4C99-A3AC-69AB42B8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094" y="185020"/>
            <a:ext cx="3162872" cy="20110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7D6324D-449D-4360-8C23-651C8902C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26" y="2918580"/>
            <a:ext cx="8522947" cy="293852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7281E9-9BCF-40CE-ACA1-DD7BAF954A1A}"/>
              </a:ext>
            </a:extLst>
          </p:cNvPr>
          <p:cNvGrpSpPr/>
          <p:nvPr/>
        </p:nvGrpSpPr>
        <p:grpSpPr>
          <a:xfrm>
            <a:off x="4539874" y="3571366"/>
            <a:ext cx="3813467" cy="307777"/>
            <a:chOff x="4539874" y="3376176"/>
            <a:chExt cx="3813467" cy="3077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8053EB-323F-4359-82C8-CCF68477918E}"/>
                </a:ext>
              </a:extLst>
            </p:cNvPr>
            <p:cNvSpPr/>
            <p:nvPr/>
          </p:nvSpPr>
          <p:spPr>
            <a:xfrm>
              <a:off x="4539874" y="3410662"/>
              <a:ext cx="1110649" cy="23912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86E096-264F-4CA5-821D-B8E798CBAAA8}"/>
                </a:ext>
              </a:extLst>
            </p:cNvPr>
            <p:cNvSpPr txBox="1"/>
            <p:nvPr/>
          </p:nvSpPr>
          <p:spPr>
            <a:xfrm>
              <a:off x="5599699" y="3376176"/>
              <a:ext cx="27536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b="1">
                  <a:solidFill>
                    <a:srgbClr val="00B0F0"/>
                  </a:solidFill>
                </a:rPr>
                <a:t>Both vectors must be normalised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0DD8E3-6C4F-43E0-99C5-A4BDA2796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11253">
            <a:off x="7180557" y="4027239"/>
            <a:ext cx="1406347" cy="694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04A161-7E4F-2255-F76A-839F7F954959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0CBBA-3F10-D9C2-BB9B-778CEA67A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193" y="5545123"/>
            <a:ext cx="2141280" cy="130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80677F6-FB90-4B1A-BFB7-3CC5AE41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91" y="1993238"/>
            <a:ext cx="5153541" cy="12596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326ADA-D6E6-4C99-A3AC-69AB42B8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72" y="185020"/>
            <a:ext cx="3492934" cy="22209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7A2708-44DB-4114-AFDD-711E52317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46" y="3495513"/>
            <a:ext cx="8521908" cy="29372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57217B-5547-43C8-8BBB-0383BE65934E}"/>
              </a:ext>
            </a:extLst>
          </p:cNvPr>
          <p:cNvSpPr/>
          <p:nvPr/>
        </p:nvSpPr>
        <p:spPr>
          <a:xfrm>
            <a:off x="562131" y="4557010"/>
            <a:ext cx="3732551" cy="8394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74CE6-DBA8-45E1-92D9-61FC762E4BA4}"/>
              </a:ext>
            </a:extLst>
          </p:cNvPr>
          <p:cNvSpPr txBox="1"/>
          <p:nvPr/>
        </p:nvSpPr>
        <p:spPr>
          <a:xfrm>
            <a:off x="289491" y="1156055"/>
            <a:ext cx="1604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80E078-3D7C-DC93-B0CF-2DC39A972B78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29815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3960" y="151563"/>
            <a:ext cx="8460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/>
              <a:t>Most common vector operations in games?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9200" y="1274677"/>
            <a:ext cx="692573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000"/>
              <a:t>Games tend to use most of the common vector operations</a:t>
            </a:r>
            <a:endParaRPr lang="en-US" altLang="en-US" sz="1400"/>
          </a:p>
          <a:p>
            <a:endParaRPr lang="en-US" altLang="en-US" sz="14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/>
              <a:t>Addition/Subtraction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/>
              <a:t>Scalar multiplication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/>
              <a:t>Normalization</a:t>
            </a:r>
          </a:p>
          <a:p>
            <a:pPr lvl="1"/>
            <a:endParaRPr lang="en-US" altLang="en-US" sz="2800"/>
          </a:p>
          <a:p>
            <a:r>
              <a:rPr lang="en-US" altLang="en-US" sz="3000"/>
              <a:t>Two others are </a:t>
            </a:r>
            <a:r>
              <a:rPr lang="en-US" altLang="en-US" sz="3000" b="1" i="1"/>
              <a:t>extremely</a:t>
            </a:r>
            <a:r>
              <a:rPr lang="en-US" altLang="en-US" sz="3000"/>
              <a:t> common:</a:t>
            </a:r>
            <a:br>
              <a:rPr lang="en-US" altLang="en-US" sz="1400"/>
            </a:br>
            <a:endParaRPr lang="en-US" altLang="en-US" sz="1200">
              <a:solidFill>
                <a:srgbClr val="C000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rgbClr val="00B0F0"/>
                </a:solidFill>
              </a:rPr>
              <a:t>Dot product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b="1">
                <a:solidFill>
                  <a:srgbClr val="00B0F0"/>
                </a:solidFill>
              </a:rPr>
              <a:t>Cross product</a:t>
            </a:r>
            <a:endParaRPr lang="en-SG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203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795A3-EADD-4C25-9A55-8A74B8EA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05" y="2297239"/>
            <a:ext cx="5124450" cy="3190875"/>
          </a:xfrm>
          <a:prstGeom prst="rect">
            <a:avLst/>
          </a:prstGeom>
        </p:spPr>
      </p:pic>
      <p:pic>
        <p:nvPicPr>
          <p:cNvPr id="15" name="Picture 14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279B4A8A-8661-4648-A44F-E2B120B99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12" y="1701738"/>
            <a:ext cx="3190875" cy="3190875"/>
          </a:xfrm>
          <a:prstGeom prst="rect">
            <a:avLst/>
          </a:prstGeom>
        </p:spPr>
      </p:pic>
      <p:pic>
        <p:nvPicPr>
          <p:cNvPr id="20" name="Picture 19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38A5A242-5C3E-4328-9856-495337F3B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4" y="3175137"/>
            <a:ext cx="3190875" cy="31908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EA4598-1D38-F748-2543-73CA76AE2421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9E4D-92FA-8479-C087-D5A10B1200B5}"/>
              </a:ext>
            </a:extLst>
          </p:cNvPr>
          <p:cNvSpPr txBox="1"/>
          <p:nvPr/>
        </p:nvSpPr>
        <p:spPr>
          <a:xfrm>
            <a:off x="6036233" y="3483002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Captain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6596-7C41-2C26-5564-E87CF80B38C3}"/>
              </a:ext>
            </a:extLst>
          </p:cNvPr>
          <p:cNvSpPr txBox="1"/>
          <p:nvPr/>
        </p:nvSpPr>
        <p:spPr>
          <a:xfrm>
            <a:off x="2126134" y="4952000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Player 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34FF66-D41C-5C18-0B65-2C2B7553C6FF}"/>
              </a:ext>
            </a:extLst>
          </p:cNvPr>
          <p:cNvCxnSpPr>
            <a:cxnSpLocks/>
          </p:cNvCxnSpPr>
          <p:nvPr/>
        </p:nvCxnSpPr>
        <p:spPr>
          <a:xfrm flipV="1">
            <a:off x="5518205" y="2551918"/>
            <a:ext cx="2997240" cy="1094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1CFC83-A8C4-3AFD-0280-B4799D8811B1}"/>
              </a:ext>
            </a:extLst>
          </p:cNvPr>
          <p:cNvGrpSpPr/>
          <p:nvPr/>
        </p:nvGrpSpPr>
        <p:grpSpPr>
          <a:xfrm>
            <a:off x="4735395" y="544488"/>
            <a:ext cx="3397869" cy="4394663"/>
            <a:chOff x="4735395" y="544488"/>
            <a:chExt cx="3397869" cy="4394663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0C0085E5-63AE-4FAE-9C48-E13A508E19D3}"/>
                </a:ext>
              </a:extLst>
            </p:cNvPr>
            <p:cNvSpPr/>
            <p:nvPr/>
          </p:nvSpPr>
          <p:spPr>
            <a:xfrm rot="15298988">
              <a:off x="4735395" y="1541282"/>
              <a:ext cx="3397869" cy="3397869"/>
            </a:xfrm>
            <a:prstGeom prst="arc">
              <a:avLst>
                <a:gd name="adj1" fmla="val 15753602"/>
                <a:gd name="adj2" fmla="val 1108606"/>
              </a:avLst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849C0A-0DC5-4535-9226-32EA751C2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8450" y="1183849"/>
              <a:ext cx="0" cy="162820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443F05-04B6-4466-911A-8F4892B60E99}"/>
                </a:ext>
              </a:extLst>
            </p:cNvPr>
            <p:cNvSpPr txBox="1"/>
            <p:nvPr/>
          </p:nvSpPr>
          <p:spPr>
            <a:xfrm>
              <a:off x="5346753" y="544488"/>
              <a:ext cx="23433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/>
                <a:t>Angle from Captain to Player 1 is </a:t>
              </a:r>
              <a:r>
                <a:rPr lang="en-SG">
                  <a:solidFill>
                    <a:srgbClr val="00B050"/>
                  </a:solidFill>
                </a:rPr>
                <a:t>110.5</a:t>
              </a:r>
              <a:r>
                <a:rPr lang="en-SG" baseline="30000">
                  <a:solidFill>
                    <a:srgbClr val="00B050"/>
                  </a:solidFill>
                </a:rPr>
                <a:t>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01CC2AB-6D05-3056-6A23-A9C45A013130}"/>
              </a:ext>
            </a:extLst>
          </p:cNvPr>
          <p:cNvSpPr txBox="1"/>
          <p:nvPr/>
        </p:nvSpPr>
        <p:spPr>
          <a:xfrm>
            <a:off x="2758883" y="3976104"/>
            <a:ext cx="2118369" cy="35394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SG" sz="1700"/>
              <a:t>Vector </a:t>
            </a:r>
            <a:r>
              <a:rPr lang="en-SG" sz="1700" b="1"/>
              <a:t>B = (-10, -3.75)</a:t>
            </a:r>
            <a:endParaRPr lang="en-SG" sz="1700" b="1">
              <a:solidFill>
                <a:srgbClr val="00B05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4AE4C-7E49-CD3F-734F-EA5133A16E4D}"/>
              </a:ext>
            </a:extLst>
          </p:cNvPr>
          <p:cNvSpPr txBox="1"/>
          <p:nvPr/>
        </p:nvSpPr>
        <p:spPr>
          <a:xfrm>
            <a:off x="6711920" y="3113670"/>
            <a:ext cx="69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(0.0)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3BC2D-15EF-E627-D840-914985EFD243}"/>
              </a:ext>
            </a:extLst>
          </p:cNvPr>
          <p:cNvSpPr txBox="1"/>
          <p:nvPr/>
        </p:nvSpPr>
        <p:spPr>
          <a:xfrm>
            <a:off x="1905712" y="5194687"/>
            <a:ext cx="1395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(-10.0, -3.75)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69E3E-6D6F-AD40-42B5-B5B6485721CD}"/>
              </a:ext>
            </a:extLst>
          </p:cNvPr>
          <p:cNvSpPr txBox="1"/>
          <p:nvPr/>
        </p:nvSpPr>
        <p:spPr>
          <a:xfrm>
            <a:off x="6624298" y="2752758"/>
            <a:ext cx="1636653" cy="35394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SG" sz="1700"/>
              <a:t>Vector </a:t>
            </a:r>
            <a:r>
              <a:rPr lang="en-SG" sz="1700" b="1"/>
              <a:t>A = (0, 1)</a:t>
            </a:r>
            <a:endParaRPr lang="en-SG" sz="1700" b="1">
              <a:solidFill>
                <a:srgbClr val="00B05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87B711-9CF8-70A4-AF4B-ED238C91B16C}"/>
              </a:ext>
            </a:extLst>
          </p:cNvPr>
          <p:cNvSpPr txBox="1"/>
          <p:nvPr/>
        </p:nvSpPr>
        <p:spPr>
          <a:xfrm>
            <a:off x="224776" y="815578"/>
            <a:ext cx="46255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What is </a:t>
            </a:r>
            <a:r>
              <a:rPr lang="el-GR" sz="2400"/>
              <a:t>θ</a:t>
            </a:r>
            <a:r>
              <a:rPr lang="en-SG" sz="2400"/>
              <a:t> from Captain to Player 1?</a:t>
            </a:r>
            <a:endParaRPr lang="en-SG" sz="2400">
              <a:solidFill>
                <a:srgbClr val="00B05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E42215-C9F5-D3E4-51E2-E62A8F32DBE2}"/>
              </a:ext>
            </a:extLst>
          </p:cNvPr>
          <p:cNvSpPr/>
          <p:nvPr/>
        </p:nvSpPr>
        <p:spPr>
          <a:xfrm>
            <a:off x="5062194" y="3976104"/>
            <a:ext cx="3621491" cy="2760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937ECF-67D3-2B81-D185-C204669EC0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9854" y="4323990"/>
            <a:ext cx="2477574" cy="896900"/>
          </a:xfrm>
          <a:prstGeom prst="rect">
            <a:avLst/>
          </a:prstGeom>
          <a:ln w="28575"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88441C-6EAE-E5D7-3CE3-53FD887FF06A}"/>
              </a:ext>
            </a:extLst>
          </p:cNvPr>
          <p:cNvSpPr txBox="1"/>
          <p:nvPr/>
        </p:nvSpPr>
        <p:spPr>
          <a:xfrm>
            <a:off x="5150840" y="3991241"/>
            <a:ext cx="295814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900"/>
              <a:t>θ</a:t>
            </a:r>
            <a:r>
              <a:rPr lang="en-US" sz="1900"/>
              <a:t> </a:t>
            </a:r>
            <a:r>
              <a:rPr lang="en-SG" sz="1900"/>
              <a:t>from Vector A to Vector B:</a:t>
            </a:r>
            <a:endParaRPr lang="en-SG" sz="190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5235C1-D5E8-FB07-B450-043EB17B9093}"/>
              </a:ext>
            </a:extLst>
          </p:cNvPr>
          <p:cNvSpPr txBox="1"/>
          <p:nvPr/>
        </p:nvSpPr>
        <p:spPr>
          <a:xfrm>
            <a:off x="5175048" y="5547833"/>
            <a:ext cx="1065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200"/>
              <a:t>= -0.35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7D4C08-E898-BC38-E999-41F87BD2AA46}"/>
              </a:ext>
            </a:extLst>
          </p:cNvPr>
          <p:cNvSpPr txBox="1"/>
          <p:nvPr/>
        </p:nvSpPr>
        <p:spPr>
          <a:xfrm>
            <a:off x="5178125" y="5926748"/>
            <a:ext cx="3337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200"/>
              <a:t>arccos(-0.35) = 1.93 radians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844995-AC7C-4D4B-3969-9859565EE8AE}"/>
              </a:ext>
            </a:extLst>
          </p:cNvPr>
          <p:cNvSpPr txBox="1"/>
          <p:nvPr/>
        </p:nvSpPr>
        <p:spPr>
          <a:xfrm>
            <a:off x="5175048" y="6305662"/>
            <a:ext cx="21182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200"/>
              <a:t>= 110.5 degrees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8B32C3-A107-3895-0394-F26E194539F0}"/>
              </a:ext>
            </a:extLst>
          </p:cNvPr>
          <p:cNvGrpSpPr/>
          <p:nvPr/>
        </p:nvGrpSpPr>
        <p:grpSpPr>
          <a:xfrm>
            <a:off x="5130543" y="4375962"/>
            <a:ext cx="2721451" cy="1223843"/>
            <a:chOff x="5130543" y="4375962"/>
            <a:chExt cx="2721451" cy="12238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CFC1A-4571-B9C5-9966-1F46F6542715}"/>
                </a:ext>
              </a:extLst>
            </p:cNvPr>
            <p:cNvSpPr txBox="1"/>
            <p:nvPr/>
          </p:nvSpPr>
          <p:spPr>
            <a:xfrm>
              <a:off x="5130543" y="5168918"/>
              <a:ext cx="272145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200"/>
                <a:t>= −3.75 / (1.0 * 10.68)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1FB2C03-6E43-EEC7-2D74-024EA5FB97AD}"/>
                </a:ext>
              </a:extLst>
            </p:cNvPr>
            <p:cNvGrpSpPr/>
            <p:nvPr/>
          </p:nvGrpSpPr>
          <p:grpSpPr>
            <a:xfrm>
              <a:off x="6711920" y="4375962"/>
              <a:ext cx="1140074" cy="1008400"/>
              <a:chOff x="6711920" y="4375962"/>
              <a:chExt cx="1140074" cy="10084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B04ACB-A3BC-B470-6618-BED32B2D8921}"/>
                  </a:ext>
                </a:extLst>
              </p:cNvPr>
              <p:cNvSpPr/>
              <p:nvPr/>
            </p:nvSpPr>
            <p:spPr>
              <a:xfrm>
                <a:off x="6711920" y="4375962"/>
                <a:ext cx="791816" cy="792956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C70AD8D1-F732-CB43-4086-AD479B108C1E}"/>
                  </a:ext>
                </a:extLst>
              </p:cNvPr>
              <p:cNvCxnSpPr>
                <a:stCxn id="50" idx="3"/>
                <a:endCxn id="45" idx="3"/>
              </p:cNvCxnSpPr>
              <p:nvPr/>
            </p:nvCxnSpPr>
            <p:spPr>
              <a:xfrm>
                <a:off x="7503736" y="4772440"/>
                <a:ext cx="348258" cy="611922"/>
              </a:xfrm>
              <a:prstGeom prst="bentConnector3">
                <a:avLst>
                  <a:gd name="adj1" fmla="val 165641"/>
                </a:avLst>
              </a:prstGeom>
              <a:ln w="38100">
                <a:solidFill>
                  <a:srgbClr val="FB0002">
                    <a:alpha val="20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EBE1734-00C0-E683-62CA-7B28DEFA9AB0}"/>
              </a:ext>
            </a:extLst>
          </p:cNvPr>
          <p:cNvSpPr txBox="1"/>
          <p:nvPr/>
        </p:nvSpPr>
        <p:spPr>
          <a:xfrm rot="21068144">
            <a:off x="651000" y="1924740"/>
            <a:ext cx="2197654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/>
              <a:t>Let’s test it out!</a:t>
            </a:r>
            <a:endParaRPr lang="en-SG" sz="24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9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49" grpId="0" animBg="1"/>
      <p:bldP spid="39" grpId="0"/>
      <p:bldP spid="46" grpId="0"/>
      <p:bldP spid="47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795A3-EADD-4C25-9A55-8A74B8EA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05" y="2297239"/>
            <a:ext cx="5124450" cy="3190875"/>
          </a:xfrm>
          <a:prstGeom prst="rect">
            <a:avLst/>
          </a:prstGeom>
        </p:spPr>
      </p:pic>
      <p:pic>
        <p:nvPicPr>
          <p:cNvPr id="15" name="Picture 14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279B4A8A-8661-4648-A44F-E2B120B99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12" y="1701738"/>
            <a:ext cx="3190875" cy="3190875"/>
          </a:xfrm>
          <a:prstGeom prst="rect">
            <a:avLst/>
          </a:prstGeom>
        </p:spPr>
      </p:pic>
      <p:pic>
        <p:nvPicPr>
          <p:cNvPr id="20" name="Picture 19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38A5A242-5C3E-4328-9856-495337F3B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4" y="3175137"/>
            <a:ext cx="3190875" cy="319087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D0922DD-D756-E3D6-9AB9-0373A775580B}"/>
              </a:ext>
            </a:extLst>
          </p:cNvPr>
          <p:cNvGrpSpPr/>
          <p:nvPr/>
        </p:nvGrpSpPr>
        <p:grpSpPr>
          <a:xfrm>
            <a:off x="986847" y="1418335"/>
            <a:ext cx="3388723" cy="4965469"/>
            <a:chOff x="986847" y="1418335"/>
            <a:chExt cx="3388723" cy="496546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75659F8-3EAC-4F28-A299-5441D9B27DE6}"/>
                </a:ext>
              </a:extLst>
            </p:cNvPr>
            <p:cNvGrpSpPr/>
            <p:nvPr/>
          </p:nvGrpSpPr>
          <p:grpSpPr>
            <a:xfrm>
              <a:off x="1529541" y="1418335"/>
              <a:ext cx="2107980" cy="2898453"/>
              <a:chOff x="1529541" y="1224482"/>
              <a:chExt cx="2107980" cy="270534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12A22AF-CC45-4BE8-A8D4-3FCBD4B99EEA}"/>
                  </a:ext>
                </a:extLst>
              </p:cNvPr>
              <p:cNvCxnSpPr>
                <a:cxnSpLocks/>
                <a:endCxn id="17" idx="2"/>
              </p:cNvCxnSpPr>
              <p:nvPr/>
            </p:nvCxnSpPr>
            <p:spPr>
              <a:xfrm flipH="1" flipV="1">
                <a:off x="2583531" y="1827751"/>
                <a:ext cx="1" cy="210207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DBCC56-0A2D-4412-AD2A-85087F3780D4}"/>
                  </a:ext>
                </a:extLst>
              </p:cNvPr>
              <p:cNvSpPr txBox="1"/>
              <p:nvPr/>
            </p:nvSpPr>
            <p:spPr>
              <a:xfrm>
                <a:off x="1529541" y="1224482"/>
                <a:ext cx="2107980" cy="603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/>
                  <a:t>Angle from Player 1 to Captain is </a:t>
                </a:r>
                <a:r>
                  <a:rPr lang="en-SG">
                    <a:solidFill>
                      <a:srgbClr val="00B050"/>
                    </a:solidFill>
                  </a:rPr>
                  <a:t>69.5</a:t>
                </a:r>
                <a:r>
                  <a:rPr lang="en-SG" baseline="30000">
                    <a:solidFill>
                      <a:srgbClr val="00B050"/>
                    </a:solidFill>
                  </a:rPr>
                  <a:t>o</a:t>
                </a:r>
                <a:endParaRPr lang="en-SG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36657D3B-1B11-4BE3-8385-43E65BA9D780}"/>
                </a:ext>
              </a:extLst>
            </p:cNvPr>
            <p:cNvSpPr/>
            <p:nvPr/>
          </p:nvSpPr>
          <p:spPr>
            <a:xfrm rot="20821822">
              <a:off x="986847" y="2995081"/>
              <a:ext cx="3388723" cy="3388723"/>
            </a:xfrm>
            <a:prstGeom prst="arc">
              <a:avLst>
                <a:gd name="adj1" fmla="val 16757677"/>
                <a:gd name="adj2" fmla="val 21190967"/>
              </a:avLst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EA4598-1D38-F748-2543-73CA76AE2421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9E4D-92FA-8479-C087-D5A10B1200B5}"/>
              </a:ext>
            </a:extLst>
          </p:cNvPr>
          <p:cNvSpPr txBox="1"/>
          <p:nvPr/>
        </p:nvSpPr>
        <p:spPr>
          <a:xfrm>
            <a:off x="6036233" y="3483002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Captain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6596-7C41-2C26-5564-E87CF80B38C3}"/>
              </a:ext>
            </a:extLst>
          </p:cNvPr>
          <p:cNvSpPr txBox="1"/>
          <p:nvPr/>
        </p:nvSpPr>
        <p:spPr>
          <a:xfrm>
            <a:off x="2126134" y="4952000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Player 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34FF66-D41C-5C18-0B65-2C2B7553C6FF}"/>
              </a:ext>
            </a:extLst>
          </p:cNvPr>
          <p:cNvCxnSpPr>
            <a:cxnSpLocks/>
          </p:cNvCxnSpPr>
          <p:nvPr/>
        </p:nvCxnSpPr>
        <p:spPr>
          <a:xfrm flipV="1">
            <a:off x="5518205" y="2551918"/>
            <a:ext cx="2997240" cy="1094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C4AE4C-7E49-CD3F-734F-EA5133A16E4D}"/>
              </a:ext>
            </a:extLst>
          </p:cNvPr>
          <p:cNvSpPr txBox="1"/>
          <p:nvPr/>
        </p:nvSpPr>
        <p:spPr>
          <a:xfrm>
            <a:off x="6711920" y="3113670"/>
            <a:ext cx="69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(0.0)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3BC2D-15EF-E627-D840-914985EFD243}"/>
              </a:ext>
            </a:extLst>
          </p:cNvPr>
          <p:cNvSpPr txBox="1"/>
          <p:nvPr/>
        </p:nvSpPr>
        <p:spPr>
          <a:xfrm>
            <a:off x="1905712" y="5194687"/>
            <a:ext cx="1395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(-10.0, -3.75)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A0288-1FE9-BDA9-59E5-9F258D35D80B}"/>
              </a:ext>
            </a:extLst>
          </p:cNvPr>
          <p:cNvSpPr txBox="1"/>
          <p:nvPr/>
        </p:nvSpPr>
        <p:spPr>
          <a:xfrm>
            <a:off x="224776" y="815578"/>
            <a:ext cx="46255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What is </a:t>
            </a:r>
            <a:r>
              <a:rPr lang="el-GR" sz="2400"/>
              <a:t>θ</a:t>
            </a:r>
            <a:r>
              <a:rPr lang="en-SG" sz="2400"/>
              <a:t> from Player 1 to Captain?</a:t>
            </a:r>
            <a:endParaRPr lang="en-SG" sz="2400">
              <a:solidFill>
                <a:srgbClr val="00B05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B41C45-533F-5097-6429-96C94DE273E3}"/>
              </a:ext>
            </a:extLst>
          </p:cNvPr>
          <p:cNvCxnSpPr/>
          <p:nvPr/>
        </p:nvCxnSpPr>
        <p:spPr>
          <a:xfrm flipV="1">
            <a:off x="2583531" y="3292152"/>
            <a:ext cx="3934916" cy="1478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1CC2AB-6D05-3056-6A23-A9C45A013130}"/>
              </a:ext>
            </a:extLst>
          </p:cNvPr>
          <p:cNvSpPr txBox="1"/>
          <p:nvPr/>
        </p:nvSpPr>
        <p:spPr>
          <a:xfrm>
            <a:off x="2736205" y="4245472"/>
            <a:ext cx="2035507" cy="56938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SG" sz="1700"/>
              <a:t>Vector </a:t>
            </a:r>
            <a:r>
              <a:rPr lang="en-SG" sz="1700" b="1"/>
              <a:t>B = (10, 3.75)</a:t>
            </a:r>
          </a:p>
          <a:p>
            <a:pPr algn="ctr"/>
            <a:r>
              <a:rPr lang="en-SG" sz="1400" b="1"/>
              <a:t>from Player 1 to Captain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9A917D-C060-DB7A-2D02-8966A9986F90}"/>
              </a:ext>
            </a:extLst>
          </p:cNvPr>
          <p:cNvGrpSpPr/>
          <p:nvPr/>
        </p:nvGrpSpPr>
        <p:grpSpPr>
          <a:xfrm>
            <a:off x="5062194" y="3976104"/>
            <a:ext cx="3621491" cy="1656743"/>
            <a:chOff x="5062194" y="3976104"/>
            <a:chExt cx="3621491" cy="165674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A47FCC-9852-E2B9-1A4D-E04F8DF1495F}"/>
                </a:ext>
              </a:extLst>
            </p:cNvPr>
            <p:cNvSpPr/>
            <p:nvPr/>
          </p:nvSpPr>
          <p:spPr>
            <a:xfrm>
              <a:off x="5062194" y="3976104"/>
              <a:ext cx="3621491" cy="16567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FE22413-1C0E-904D-6421-DD458A573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8"/>
                </a:clrFrom>
                <a:clrTo>
                  <a:srgbClr val="F7F7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29854" y="4323990"/>
              <a:ext cx="2477574" cy="896900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68BDD6-2BB8-4B26-9C3F-B1A6D96B907C}"/>
                </a:ext>
              </a:extLst>
            </p:cNvPr>
            <p:cNvSpPr txBox="1"/>
            <p:nvPr/>
          </p:nvSpPr>
          <p:spPr>
            <a:xfrm>
              <a:off x="5150840" y="3991241"/>
              <a:ext cx="2958146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900"/>
                <a:t>θ</a:t>
              </a:r>
              <a:r>
                <a:rPr lang="en-US" sz="1900"/>
                <a:t> </a:t>
              </a:r>
              <a:r>
                <a:rPr lang="en-SG" sz="1900"/>
                <a:t>from Vector A to Vector B:</a:t>
              </a:r>
              <a:endParaRPr lang="en-SG" sz="1900">
                <a:solidFill>
                  <a:srgbClr val="00B05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6C3433-B823-8DE0-9382-B1A6E6EE5E92}"/>
                </a:ext>
              </a:extLst>
            </p:cNvPr>
            <p:cNvSpPr txBox="1"/>
            <p:nvPr/>
          </p:nvSpPr>
          <p:spPr>
            <a:xfrm>
              <a:off x="5130544" y="5168918"/>
              <a:ext cx="209789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200"/>
                <a:t>= 69.5 degrees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955E7BB-4C87-AD5D-F459-DEA11C0390F2}"/>
              </a:ext>
            </a:extLst>
          </p:cNvPr>
          <p:cNvSpPr txBox="1"/>
          <p:nvPr/>
        </p:nvSpPr>
        <p:spPr>
          <a:xfrm>
            <a:off x="837044" y="4162533"/>
            <a:ext cx="1612800" cy="35394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SG" sz="1700"/>
              <a:t>Vector </a:t>
            </a:r>
            <a:r>
              <a:rPr lang="en-SG" sz="1700" b="1"/>
              <a:t>A = (0, 1)</a:t>
            </a:r>
            <a:endParaRPr lang="en-SG" sz="17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5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795A3-EADD-4C25-9A55-8A74B8EA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05" y="2297239"/>
            <a:ext cx="5124450" cy="3190875"/>
          </a:xfrm>
          <a:prstGeom prst="rect">
            <a:avLst/>
          </a:prstGeom>
        </p:spPr>
      </p:pic>
      <p:pic>
        <p:nvPicPr>
          <p:cNvPr id="15" name="Picture 14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279B4A8A-8661-4648-A44F-E2B120B99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12" y="1701738"/>
            <a:ext cx="3190875" cy="319087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75659F8-3EAC-4F28-A299-5441D9B27DE6}"/>
              </a:ext>
            </a:extLst>
          </p:cNvPr>
          <p:cNvGrpSpPr/>
          <p:nvPr/>
        </p:nvGrpSpPr>
        <p:grpSpPr>
          <a:xfrm>
            <a:off x="1529541" y="1418335"/>
            <a:ext cx="2107980" cy="2898453"/>
            <a:chOff x="1529541" y="1224482"/>
            <a:chExt cx="2107980" cy="270534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2A22AF-CC45-4BE8-A8D4-3FCBD4B99EEA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H="1" flipV="1">
              <a:off x="2583531" y="1827751"/>
              <a:ext cx="1" cy="210207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DBCC56-0A2D-4412-AD2A-85087F3780D4}"/>
                </a:ext>
              </a:extLst>
            </p:cNvPr>
            <p:cNvSpPr txBox="1"/>
            <p:nvPr/>
          </p:nvSpPr>
          <p:spPr>
            <a:xfrm>
              <a:off x="1529541" y="1224482"/>
              <a:ext cx="2107980" cy="603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/>
                <a:t>Angle from Player 1 to Captain is </a:t>
              </a:r>
              <a:r>
                <a:rPr lang="en-SG">
                  <a:solidFill>
                    <a:srgbClr val="00B050"/>
                  </a:solidFill>
                </a:rPr>
                <a:t>69.5</a:t>
              </a:r>
              <a:r>
                <a:rPr lang="en-SG" baseline="30000">
                  <a:solidFill>
                    <a:srgbClr val="00B050"/>
                  </a:solidFill>
                </a:rPr>
                <a:t>o</a:t>
              </a:r>
              <a:endParaRPr lang="en-SG">
                <a:solidFill>
                  <a:srgbClr val="00B050"/>
                </a:solidFill>
              </a:endParaRPr>
            </a:p>
          </p:txBody>
        </p:sp>
      </p:grpSp>
      <p:pic>
        <p:nvPicPr>
          <p:cNvPr id="20" name="Picture 19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38A5A242-5C3E-4328-9856-495337F3B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4" y="3175137"/>
            <a:ext cx="3190875" cy="3190875"/>
          </a:xfrm>
          <a:prstGeom prst="rect">
            <a:avLst/>
          </a:prstGeom>
        </p:spPr>
      </p:pic>
      <p:sp>
        <p:nvSpPr>
          <p:cNvPr id="25" name="Arc 24">
            <a:extLst>
              <a:ext uri="{FF2B5EF4-FFF2-40B4-BE49-F238E27FC236}">
                <a16:creationId xmlns:a16="http://schemas.microsoft.com/office/drawing/2014/main" id="{36657D3B-1B11-4BE3-8385-43E65BA9D780}"/>
              </a:ext>
            </a:extLst>
          </p:cNvPr>
          <p:cNvSpPr/>
          <p:nvPr/>
        </p:nvSpPr>
        <p:spPr>
          <a:xfrm rot="20821822">
            <a:off x="986847" y="2995081"/>
            <a:ext cx="3388723" cy="3388723"/>
          </a:xfrm>
          <a:prstGeom prst="arc">
            <a:avLst>
              <a:gd name="adj1" fmla="val 16757677"/>
              <a:gd name="adj2" fmla="val 21190967"/>
            </a:avLst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EA4598-1D38-F748-2543-73CA76AE2421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E2CA7-ABC2-459D-2569-5C21EC56EA13}"/>
              </a:ext>
            </a:extLst>
          </p:cNvPr>
          <p:cNvSpPr txBox="1"/>
          <p:nvPr/>
        </p:nvSpPr>
        <p:spPr>
          <a:xfrm>
            <a:off x="3701922" y="4402922"/>
            <a:ext cx="2697986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SG" sz="2400"/>
              <a:t>110.5 + 69.5 = 180.0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9E4D-92FA-8479-C087-D5A10B1200B5}"/>
              </a:ext>
            </a:extLst>
          </p:cNvPr>
          <p:cNvSpPr txBox="1"/>
          <p:nvPr/>
        </p:nvSpPr>
        <p:spPr>
          <a:xfrm>
            <a:off x="6036233" y="3483002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00B0F0"/>
                </a:solidFill>
              </a:rPr>
              <a:t>Captain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6596-7C41-2C26-5564-E87CF80B38C3}"/>
              </a:ext>
            </a:extLst>
          </p:cNvPr>
          <p:cNvSpPr txBox="1"/>
          <p:nvPr/>
        </p:nvSpPr>
        <p:spPr>
          <a:xfrm>
            <a:off x="2126134" y="4952000"/>
            <a:ext cx="964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solidFill>
                  <a:srgbClr val="FF0000"/>
                </a:solidFill>
              </a:rPr>
              <a:t>Player 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34FF66-D41C-5C18-0B65-2C2B7553C6FF}"/>
              </a:ext>
            </a:extLst>
          </p:cNvPr>
          <p:cNvCxnSpPr>
            <a:cxnSpLocks/>
          </p:cNvCxnSpPr>
          <p:nvPr/>
        </p:nvCxnSpPr>
        <p:spPr>
          <a:xfrm flipV="1">
            <a:off x="5518205" y="2551918"/>
            <a:ext cx="2997240" cy="1094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C4AE4C-7E49-CD3F-734F-EA5133A16E4D}"/>
              </a:ext>
            </a:extLst>
          </p:cNvPr>
          <p:cNvSpPr txBox="1"/>
          <p:nvPr/>
        </p:nvSpPr>
        <p:spPr>
          <a:xfrm>
            <a:off x="6711920" y="3113670"/>
            <a:ext cx="69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(0.0)</a:t>
            </a:r>
            <a:endParaRPr lang="en-SG" b="1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3BC2D-15EF-E627-D840-914985EFD243}"/>
              </a:ext>
            </a:extLst>
          </p:cNvPr>
          <p:cNvSpPr txBox="1"/>
          <p:nvPr/>
        </p:nvSpPr>
        <p:spPr>
          <a:xfrm>
            <a:off x="1905712" y="5194687"/>
            <a:ext cx="1395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/>
              <a:t>(-10.0, -3.75)</a:t>
            </a:r>
            <a:endParaRPr lang="en-SG" b="1">
              <a:solidFill>
                <a:srgbClr val="00B05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53CE75-527D-EC56-8878-0553F1C1DFF5}"/>
              </a:ext>
            </a:extLst>
          </p:cNvPr>
          <p:cNvGrpSpPr/>
          <p:nvPr/>
        </p:nvGrpSpPr>
        <p:grpSpPr>
          <a:xfrm>
            <a:off x="4735395" y="544488"/>
            <a:ext cx="3397869" cy="4394663"/>
            <a:chOff x="4735395" y="544488"/>
            <a:chExt cx="3397869" cy="439466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20116BC-73E2-580F-48EA-627795DCA230}"/>
                </a:ext>
              </a:extLst>
            </p:cNvPr>
            <p:cNvSpPr/>
            <p:nvPr/>
          </p:nvSpPr>
          <p:spPr>
            <a:xfrm rot="15298988">
              <a:off x="4735395" y="1541282"/>
              <a:ext cx="3397869" cy="3397869"/>
            </a:xfrm>
            <a:prstGeom prst="arc">
              <a:avLst>
                <a:gd name="adj1" fmla="val 15753602"/>
                <a:gd name="adj2" fmla="val 1108606"/>
              </a:avLst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07613C2-0B30-BDE5-20D1-B39725299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8450" y="1183849"/>
              <a:ext cx="0" cy="162820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30496F-95B0-711D-9F8F-8BFE72C502AB}"/>
                </a:ext>
              </a:extLst>
            </p:cNvPr>
            <p:cNvSpPr txBox="1"/>
            <p:nvPr/>
          </p:nvSpPr>
          <p:spPr>
            <a:xfrm>
              <a:off x="5346753" y="544488"/>
              <a:ext cx="23433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/>
                <a:t>Angle from Captain to Player 1 is </a:t>
              </a:r>
              <a:r>
                <a:rPr lang="en-SG">
                  <a:solidFill>
                    <a:srgbClr val="00B050"/>
                  </a:solidFill>
                </a:rPr>
                <a:t>110.5</a:t>
              </a:r>
              <a:r>
                <a:rPr lang="en-SG" baseline="30000">
                  <a:solidFill>
                    <a:srgbClr val="00B050"/>
                  </a:solidFill>
                </a:rPr>
                <a:t>o</a:t>
              </a:r>
            </a:p>
          </p:txBody>
        </p:sp>
      </p:grp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E4F6BE3E-378F-36C7-68E2-613E9FCA4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6834" y="48727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1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99545" y="1025035"/>
            <a:ext cx="68159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The vector </a:t>
            </a:r>
            <a:r>
              <a:rPr lang="en-US" altLang="en-US" sz="3600" b="1"/>
              <a:t>cross</a:t>
            </a:r>
            <a:r>
              <a:rPr lang="en-US" altLang="en-US" sz="3600"/>
              <a:t> </a:t>
            </a:r>
            <a:r>
              <a:rPr lang="en-US" altLang="en-US" sz="2800"/>
              <a:t>product calculates another vector that is  perpendicular to 2 vectors</a:t>
            </a:r>
            <a:endParaRPr lang="en-SG" sz="280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231989" y="3412067"/>
            <a:ext cx="4486275" cy="1292225"/>
          </a:xfrm>
          <a:prstGeom prst="parallelogram">
            <a:avLst>
              <a:gd name="adj" fmla="val 86794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SG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902039" y="3543830"/>
            <a:ext cx="1436687" cy="493712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922676" y="4031192"/>
            <a:ext cx="900113" cy="522288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 flipV="1">
            <a:off x="3895689" y="2781830"/>
            <a:ext cx="12700" cy="12493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459126" y="2832630"/>
            <a:ext cx="352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876639" y="4224867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333839" y="3462867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3902039" y="3886730"/>
            <a:ext cx="146050" cy="85725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4033801" y="3986742"/>
            <a:ext cx="0" cy="117475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3902039" y="3797830"/>
            <a:ext cx="146050" cy="58737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4048089" y="3783542"/>
            <a:ext cx="0" cy="188913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70326" y="2543705"/>
            <a:ext cx="167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C = A x B</a:t>
            </a:r>
            <a:endParaRPr lang="en-SG" altLang="en-US" sz="2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923C61-F425-2285-AF96-8D6BAB54CC37}"/>
              </a:ext>
            </a:extLst>
          </p:cNvPr>
          <p:cNvSpPr/>
          <p:nvPr/>
        </p:nvSpPr>
        <p:spPr>
          <a:xfrm>
            <a:off x="1345954" y="5234659"/>
            <a:ext cx="6315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This is incredibly important, especially in computer graphics and physics!</a:t>
            </a:r>
            <a:endParaRPr lang="en-SG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7CF09-F761-7856-A840-6B252FA596B1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14206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>
          <a:xfrm>
            <a:off x="694267" y="1305240"/>
            <a:ext cx="7992533" cy="44958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/>
              <a:t>The</a:t>
            </a:r>
            <a:r>
              <a:rPr lang="en-US" altLang="en-US">
                <a:solidFill>
                  <a:srgbClr val="C00000"/>
                </a:solidFill>
              </a:rPr>
              <a:t> cross product </a:t>
            </a:r>
            <a:r>
              <a:rPr lang="en-US" altLang="en-US"/>
              <a:t>is one of the 2 ways to “multiply” vectors. (Dot product is the other way)</a:t>
            </a:r>
          </a:p>
          <a:p>
            <a:pPr marL="0" indent="0" eaLnBrk="1" hangingPunct="1">
              <a:buNone/>
            </a:pPr>
            <a:endParaRPr lang="en-US" altLang="en-US" sz="900"/>
          </a:p>
          <a:p>
            <a:pPr marL="0" indent="0" eaLnBrk="1" hangingPunct="1">
              <a:buNone/>
            </a:pPr>
            <a:r>
              <a:rPr lang="en-US" altLang="en-US">
                <a:solidFill>
                  <a:srgbClr val="C00000"/>
                </a:solidFill>
              </a:rPr>
              <a:t>Cross product </a:t>
            </a:r>
            <a:r>
              <a:rPr lang="en-US" altLang="en-US"/>
              <a:t>returns another vector that is perpendicular to both the original vectors.</a:t>
            </a:r>
          </a:p>
          <a:p>
            <a:pPr marL="0" indent="0" eaLnBrk="1" hangingPunct="1">
              <a:buNone/>
            </a:pPr>
            <a:endParaRPr lang="en-US" altLang="en-US" sz="900"/>
          </a:p>
          <a:p>
            <a:pPr marL="0" indent="0" eaLnBrk="1" hangingPunct="1">
              <a:buNone/>
            </a:pPr>
            <a:r>
              <a:rPr lang="en-US" altLang="en-US"/>
              <a:t>Cross product is sometimes called the </a:t>
            </a:r>
            <a:r>
              <a:rPr lang="en-US" altLang="en-US">
                <a:solidFill>
                  <a:srgbClr val="C00000"/>
                </a:solidFill>
              </a:rPr>
              <a:t>vector product</a:t>
            </a:r>
            <a:r>
              <a:rPr lang="en-US" altLang="en-US"/>
              <a:t>.</a:t>
            </a:r>
          </a:p>
          <a:p>
            <a:pPr marL="0" indent="0" eaLnBrk="1" hangingPunct="1">
              <a:buNone/>
            </a:pPr>
            <a:endParaRPr lang="en-US" altLang="en-US" sz="900"/>
          </a:p>
          <a:p>
            <a:pPr marL="0" indent="0" eaLnBrk="1" hangingPunct="1">
              <a:buNone/>
            </a:pPr>
            <a:r>
              <a:rPr lang="en-US" altLang="en-US"/>
              <a:t>Symbol:  </a:t>
            </a:r>
            <a:r>
              <a:rPr lang="en-US" altLang="en-US" b="1"/>
              <a:t>x</a:t>
            </a:r>
            <a:endParaRPr lang="en-US" altLang="en-US" sz="100" b="1"/>
          </a:p>
          <a:p>
            <a:pPr marL="0" indent="0">
              <a:buNone/>
            </a:pPr>
            <a:r>
              <a:rPr lang="en-US" altLang="en-US" sz="100" i="1"/>
              <a:t> </a:t>
            </a:r>
          </a:p>
          <a:p>
            <a:pPr marL="0" indent="0">
              <a:buNone/>
            </a:pPr>
            <a:r>
              <a:rPr lang="en-US" altLang="en-US"/>
              <a:t>    e.g.  </a:t>
            </a:r>
            <a:r>
              <a:rPr lang="en-US" altLang="en-US" b="1"/>
              <a:t>A</a:t>
            </a:r>
            <a:r>
              <a:rPr lang="en-US" altLang="en-US"/>
              <a:t> </a:t>
            </a:r>
            <a:r>
              <a:rPr lang="en-US" altLang="en-US" b="1"/>
              <a:t>x B</a:t>
            </a:r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09172C-3BD9-FC67-F099-DA198E43D808}"/>
              </a:ext>
            </a:extLst>
          </p:cNvPr>
          <p:cNvGrpSpPr/>
          <p:nvPr/>
        </p:nvGrpSpPr>
        <p:grpSpPr>
          <a:xfrm>
            <a:off x="6759147" y="4053017"/>
            <a:ext cx="910281" cy="882479"/>
            <a:chOff x="6759146" y="3492843"/>
            <a:chExt cx="910281" cy="88247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A00AD3-7740-2386-C8D3-5AED15024074}"/>
                </a:ext>
              </a:extLst>
            </p:cNvPr>
            <p:cNvSpPr txBox="1"/>
            <p:nvPr/>
          </p:nvSpPr>
          <p:spPr>
            <a:xfrm rot="21257821">
              <a:off x="6759146" y="3913657"/>
              <a:ext cx="910281" cy="4616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en-US" sz="2400"/>
                <a:t>Why?</a:t>
              </a:r>
              <a:endParaRPr lang="en-SG" sz="240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412529-10AD-F1A8-71EB-136430364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9572" y="3492843"/>
              <a:ext cx="0" cy="4366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5B34392-065A-357C-A8FF-42A9189AC88A}"/>
              </a:ext>
            </a:extLst>
          </p:cNvPr>
          <p:cNvSpPr txBox="1"/>
          <p:nvPr/>
        </p:nvSpPr>
        <p:spPr>
          <a:xfrm rot="21055795">
            <a:off x="5996668" y="4974812"/>
            <a:ext cx="2435237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2400"/>
              <a:t>Because it returns a vector!</a:t>
            </a:r>
            <a:endParaRPr lang="en-SG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2B30CA-6BFC-3982-33EB-B157718965D8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48434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C393AA-48AB-04A2-770A-E210F8161DA8}"/>
              </a:ext>
            </a:extLst>
          </p:cNvPr>
          <p:cNvSpPr/>
          <p:nvPr/>
        </p:nvSpPr>
        <p:spPr>
          <a:xfrm>
            <a:off x="220692" y="814369"/>
            <a:ext cx="5089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800">
                <a:latin typeface="Trebuchet MS" panose="020B0603020202020204" pitchFamily="34" charset="0"/>
              </a:rPr>
              <a:t>Formula: </a:t>
            </a:r>
            <a:r>
              <a:rPr lang="en-US" altLang="en-US" sz="2800" i="1">
                <a:latin typeface="Trebuchet MS" panose="020B0603020202020204" pitchFamily="34" charset="0"/>
              </a:rPr>
              <a:t>Geometric</a:t>
            </a:r>
            <a:r>
              <a:rPr lang="en-US" altLang="en-US" sz="2800">
                <a:latin typeface="Trebuchet MS" panose="020B0603020202020204" pitchFamily="34" charset="0"/>
              </a:rPr>
              <a:t> definition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7E7A4-FAAC-8761-AFFA-79A99016BBC6}"/>
              </a:ext>
            </a:extLst>
          </p:cNvPr>
          <p:cNvSpPr txBox="1"/>
          <p:nvPr/>
        </p:nvSpPr>
        <p:spPr>
          <a:xfrm>
            <a:off x="3583740" y="170459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/>
              <a:t>=</a:t>
            </a:r>
            <a:endParaRPr lang="en-SG" sz="28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C912F91-39C5-A3FF-9BD9-D1B5A867187A}"/>
              </a:ext>
            </a:extLst>
          </p:cNvPr>
          <p:cNvGrpSpPr/>
          <p:nvPr/>
        </p:nvGrpSpPr>
        <p:grpSpPr>
          <a:xfrm>
            <a:off x="2231410" y="1704590"/>
            <a:ext cx="1236325" cy="707886"/>
            <a:chOff x="1542198" y="2006221"/>
            <a:chExt cx="1236325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439280-DA8B-BA99-AF97-0F4683CB61CA}"/>
                </a:ext>
              </a:extLst>
            </p:cNvPr>
            <p:cNvSpPr txBox="1"/>
            <p:nvPr/>
          </p:nvSpPr>
          <p:spPr>
            <a:xfrm>
              <a:off x="1596789" y="2006221"/>
              <a:ext cx="11817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/>
                <a:t>a</a:t>
              </a:r>
              <a:r>
                <a:rPr lang="en-SG" sz="2800"/>
                <a:t> </a:t>
              </a:r>
              <a:r>
                <a:rPr lang="en-SG" sz="4000"/>
                <a:t>x</a:t>
              </a:r>
              <a:r>
                <a:rPr lang="en-SG" sz="2800"/>
                <a:t> </a:t>
              </a:r>
              <a:r>
                <a:rPr lang="en-SG" sz="4000" b="1"/>
                <a:t>b</a:t>
              </a:r>
              <a:r>
                <a:rPr lang="en-SG" sz="2800"/>
                <a:t> 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1CB1F9-0E9F-600D-74DF-99BFD39A0E19}"/>
                </a:ext>
              </a:extLst>
            </p:cNvPr>
            <p:cNvGrpSpPr/>
            <p:nvPr/>
          </p:nvGrpSpPr>
          <p:grpSpPr>
            <a:xfrm>
              <a:off x="1542198" y="2114504"/>
              <a:ext cx="61415" cy="491320"/>
              <a:chOff x="1508077" y="2114504"/>
              <a:chExt cx="61415" cy="49132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555C48C-7488-0362-5B1B-D4DEFD802421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80EE9E3-034B-0537-25EE-E7A4220C6A7C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679AE6-7FDE-040A-F03F-ED54709AFFD1}"/>
                </a:ext>
              </a:extLst>
            </p:cNvPr>
            <p:cNvGrpSpPr/>
            <p:nvPr/>
          </p:nvGrpSpPr>
          <p:grpSpPr>
            <a:xfrm>
              <a:off x="2670852" y="2114504"/>
              <a:ext cx="61415" cy="491320"/>
              <a:chOff x="1508077" y="2114504"/>
              <a:chExt cx="61415" cy="49132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E9DD66E-F890-188D-2819-6F28FA054CDF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D58D7D4-929B-C441-C72A-167B57E41F7F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E645C5-C910-473D-1208-74E4A3062FA8}"/>
              </a:ext>
            </a:extLst>
          </p:cNvPr>
          <p:cNvGrpSpPr/>
          <p:nvPr/>
        </p:nvGrpSpPr>
        <p:grpSpPr>
          <a:xfrm>
            <a:off x="4197291" y="1704590"/>
            <a:ext cx="499355" cy="707886"/>
            <a:chOff x="3508079" y="2006221"/>
            <a:chExt cx="499355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0DC960-05B5-7239-E225-7190864DC885}"/>
                </a:ext>
              </a:extLst>
            </p:cNvPr>
            <p:cNvSpPr txBox="1"/>
            <p:nvPr/>
          </p:nvSpPr>
          <p:spPr>
            <a:xfrm>
              <a:off x="3538787" y="2006221"/>
              <a:ext cx="4379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/>
                <a:t>a</a:t>
              </a:r>
              <a:endParaRPr lang="en-SG" sz="28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4B6C63C-BCD7-72E5-D3A9-4A4ED56C130F}"/>
                </a:ext>
              </a:extLst>
            </p:cNvPr>
            <p:cNvGrpSpPr/>
            <p:nvPr/>
          </p:nvGrpSpPr>
          <p:grpSpPr>
            <a:xfrm>
              <a:off x="3508079" y="2114504"/>
              <a:ext cx="61415" cy="491320"/>
              <a:chOff x="1508077" y="2114504"/>
              <a:chExt cx="61415" cy="49132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5799BF5-6ABD-F155-4D0B-460BF903ED24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A57D9D6-69F7-52E3-090B-ACDAE3E09FBF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E253FC9-F4A7-99DA-9922-67D999F04DF4}"/>
                </a:ext>
              </a:extLst>
            </p:cNvPr>
            <p:cNvGrpSpPr/>
            <p:nvPr/>
          </p:nvGrpSpPr>
          <p:grpSpPr>
            <a:xfrm>
              <a:off x="3946019" y="2114504"/>
              <a:ext cx="61415" cy="491320"/>
              <a:chOff x="1508077" y="2114504"/>
              <a:chExt cx="61415" cy="491320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56A0797-92CE-E35F-7D28-21F856D26390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0D80175-2B1F-81F7-BBEB-3D996E18307F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5A9CE88-A839-A35A-598E-B5132687E302}"/>
              </a:ext>
            </a:extLst>
          </p:cNvPr>
          <p:cNvGrpSpPr/>
          <p:nvPr/>
        </p:nvGrpSpPr>
        <p:grpSpPr>
          <a:xfrm>
            <a:off x="4870654" y="1704590"/>
            <a:ext cx="499355" cy="707886"/>
            <a:chOff x="4337339" y="2006221"/>
            <a:chExt cx="499355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771530-BF22-1F43-FC95-160EB7726EFC}"/>
                </a:ext>
              </a:extLst>
            </p:cNvPr>
            <p:cNvSpPr txBox="1"/>
            <p:nvPr/>
          </p:nvSpPr>
          <p:spPr>
            <a:xfrm>
              <a:off x="4362664" y="200622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b="1"/>
                <a:t>b</a:t>
              </a:r>
              <a:endParaRPr lang="en-SG" sz="280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20C131E-E450-EB85-39F7-633C0B38F7C8}"/>
                </a:ext>
              </a:extLst>
            </p:cNvPr>
            <p:cNvGrpSpPr/>
            <p:nvPr/>
          </p:nvGrpSpPr>
          <p:grpSpPr>
            <a:xfrm>
              <a:off x="4337339" y="2114504"/>
              <a:ext cx="61415" cy="491320"/>
              <a:chOff x="1508077" y="2114504"/>
              <a:chExt cx="61415" cy="49132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D0F661F-4D01-63DC-5170-7DD72718D170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6A03AF9-F38A-9FC6-F218-BDF29F819C98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8437F4D-4413-FB3E-A9A7-5FE8C17079B3}"/>
                </a:ext>
              </a:extLst>
            </p:cNvPr>
            <p:cNvGrpSpPr/>
            <p:nvPr/>
          </p:nvGrpSpPr>
          <p:grpSpPr>
            <a:xfrm>
              <a:off x="4775279" y="2114504"/>
              <a:ext cx="61415" cy="491320"/>
              <a:chOff x="1508077" y="2114504"/>
              <a:chExt cx="61415" cy="49132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FDEC7F1-8FC9-B172-8A88-31B6FF9AD3A0}"/>
                  </a:ext>
                </a:extLst>
              </p:cNvPr>
              <p:cNvCxnSpPr/>
              <p:nvPr/>
            </p:nvCxnSpPr>
            <p:spPr>
              <a:xfrm>
                <a:off x="1508077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27A01CE-B11F-17B5-CC8D-C661669D1F18}"/>
                  </a:ext>
                </a:extLst>
              </p:cNvPr>
              <p:cNvCxnSpPr/>
              <p:nvPr/>
            </p:nvCxnSpPr>
            <p:spPr>
              <a:xfrm>
                <a:off x="1569492" y="2114504"/>
                <a:ext cx="0" cy="491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D9CFC7-EC41-05BA-6353-691A4FAB43D0}"/>
              </a:ext>
            </a:extLst>
          </p:cNvPr>
          <p:cNvSpPr txBox="1"/>
          <p:nvPr/>
        </p:nvSpPr>
        <p:spPr>
          <a:xfrm>
            <a:off x="5487226" y="1704590"/>
            <a:ext cx="1309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/>
              <a:t>sin </a:t>
            </a:r>
            <a:r>
              <a:rPr lang="el-GR" sz="4000"/>
              <a:t>θ</a:t>
            </a:r>
            <a:r>
              <a:rPr lang="en-SG" sz="4000"/>
              <a:t> </a:t>
            </a:r>
            <a:endParaRPr lang="en-SG" sz="28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C63FFA-D9C4-7F7C-EB17-6DC9626EC43E}"/>
              </a:ext>
            </a:extLst>
          </p:cNvPr>
          <p:cNvSpPr/>
          <p:nvPr/>
        </p:nvSpPr>
        <p:spPr>
          <a:xfrm>
            <a:off x="2135876" y="1704590"/>
            <a:ext cx="1393732" cy="798395"/>
          </a:xfrm>
          <a:prstGeom prst="rect">
            <a:avLst/>
          </a:prstGeom>
          <a:solidFill>
            <a:srgbClr val="FF0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63547D-4A27-3993-EA71-B792CAF9218A}"/>
              </a:ext>
            </a:extLst>
          </p:cNvPr>
          <p:cNvSpPr/>
          <p:nvPr/>
        </p:nvSpPr>
        <p:spPr>
          <a:xfrm>
            <a:off x="4091065" y="1704590"/>
            <a:ext cx="1375690" cy="798395"/>
          </a:xfrm>
          <a:prstGeom prst="rect">
            <a:avLst/>
          </a:prstGeom>
          <a:solidFill>
            <a:srgbClr val="00B05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58927EA-4313-934A-9766-12189C8B618A}"/>
              </a:ext>
            </a:extLst>
          </p:cNvPr>
          <p:cNvSpPr/>
          <p:nvPr/>
        </p:nvSpPr>
        <p:spPr>
          <a:xfrm>
            <a:off x="5520888" y="1704590"/>
            <a:ext cx="1064157" cy="798395"/>
          </a:xfrm>
          <a:prstGeom prst="rect">
            <a:avLst/>
          </a:prstGeom>
          <a:solidFill>
            <a:srgbClr val="0070C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B4F1B4-3D13-4E66-E8BB-6388938E1B78}"/>
              </a:ext>
            </a:extLst>
          </p:cNvPr>
          <p:cNvSpPr/>
          <p:nvPr/>
        </p:nvSpPr>
        <p:spPr>
          <a:xfrm>
            <a:off x="811895" y="2820483"/>
            <a:ext cx="1924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i="1">
                <a:solidFill>
                  <a:srgbClr val="FF0000"/>
                </a:solidFill>
              </a:rPr>
              <a:t>magnitude</a:t>
            </a:r>
            <a:r>
              <a:rPr lang="en-US" altLang="en-US" sz="2400">
                <a:solidFill>
                  <a:srgbClr val="FF0000"/>
                </a:solidFill>
              </a:rPr>
              <a:t> of </a:t>
            </a:r>
            <a:r>
              <a:rPr lang="en-US" altLang="en-US" sz="2400" b="1">
                <a:solidFill>
                  <a:srgbClr val="FF0000"/>
                </a:solidFill>
              </a:rPr>
              <a:t>a</a:t>
            </a:r>
            <a:r>
              <a:rPr lang="en-US" altLang="en-US" sz="2400">
                <a:solidFill>
                  <a:srgbClr val="FF0000"/>
                </a:solidFill>
              </a:rPr>
              <a:t> cross </a:t>
            </a:r>
            <a:r>
              <a:rPr lang="en-US" altLang="en-US" sz="2400" b="1">
                <a:solidFill>
                  <a:srgbClr val="FF0000"/>
                </a:solidFill>
              </a:rPr>
              <a:t>b</a:t>
            </a:r>
            <a:endParaRPr lang="en-SG" sz="2400" b="1">
              <a:solidFill>
                <a:srgbClr val="FF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C308A54-9069-6DD7-F844-004C4D23B39B}"/>
              </a:ext>
            </a:extLst>
          </p:cNvPr>
          <p:cNvSpPr/>
          <p:nvPr/>
        </p:nvSpPr>
        <p:spPr>
          <a:xfrm>
            <a:off x="3425195" y="2684567"/>
            <a:ext cx="2125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>
                <a:solidFill>
                  <a:srgbClr val="00B050"/>
                </a:solidFill>
              </a:rPr>
              <a:t>magnitude of </a:t>
            </a:r>
            <a:r>
              <a:rPr lang="en-US" altLang="en-US" sz="2400" b="1">
                <a:solidFill>
                  <a:srgbClr val="00B050"/>
                </a:solidFill>
              </a:rPr>
              <a:t>a</a:t>
            </a:r>
            <a:r>
              <a:rPr lang="en-US" altLang="en-US" sz="2400">
                <a:solidFill>
                  <a:srgbClr val="00B050"/>
                </a:solidFill>
              </a:rPr>
              <a:t> multipled by magnitude of </a:t>
            </a:r>
            <a:r>
              <a:rPr lang="en-US" altLang="en-US" sz="2400" b="1">
                <a:solidFill>
                  <a:srgbClr val="00B050"/>
                </a:solidFill>
              </a:rPr>
              <a:t>b</a:t>
            </a:r>
            <a:endParaRPr lang="en-SG" sz="2400" b="1">
              <a:solidFill>
                <a:srgbClr val="00B05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CD3539F-F5E6-279C-E94D-D5C621E22F79}"/>
              </a:ext>
            </a:extLst>
          </p:cNvPr>
          <p:cNvSpPr/>
          <p:nvPr/>
        </p:nvSpPr>
        <p:spPr>
          <a:xfrm>
            <a:off x="6142213" y="2677071"/>
            <a:ext cx="2125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>
                <a:solidFill>
                  <a:schemeClr val="accent1">
                    <a:lumMod val="75000"/>
                  </a:schemeClr>
                </a:solidFill>
              </a:rPr>
              <a:t>sine of the angle between </a:t>
            </a:r>
            <a:r>
              <a:rPr lang="en-US" altLang="en-US" sz="2400" b="1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altLang="en-US" sz="240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altLang="en-US" sz="2400" b="1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en-SG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A378C0F-9A75-AC98-7367-F1451B556499}"/>
              </a:ext>
            </a:extLst>
          </p:cNvPr>
          <p:cNvSpPr txBox="1"/>
          <p:nvPr/>
        </p:nvSpPr>
        <p:spPr>
          <a:xfrm>
            <a:off x="2859111" y="282048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/>
              <a:t>=</a:t>
            </a:r>
            <a:endParaRPr lang="en-SG" sz="28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B1D627-6C2E-2A0E-9DB8-8525F7162113}"/>
              </a:ext>
            </a:extLst>
          </p:cNvPr>
          <p:cNvSpPr txBox="1"/>
          <p:nvPr/>
        </p:nvSpPr>
        <p:spPr>
          <a:xfrm>
            <a:off x="5657016" y="293078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/>
              <a:t>*</a:t>
            </a:r>
            <a:endParaRPr lang="en-SG" sz="280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9F43171-E1C4-B02D-BAA9-565D468A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52" y="5292186"/>
            <a:ext cx="3489917" cy="52814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B3BA85F-A5B5-C0D1-85EF-E06709C07200}"/>
              </a:ext>
            </a:extLst>
          </p:cNvPr>
          <p:cNvSpPr/>
          <p:nvPr/>
        </p:nvSpPr>
        <p:spPr>
          <a:xfrm>
            <a:off x="2735997" y="4659361"/>
            <a:ext cx="3670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Remember the dot product</a:t>
            </a:r>
            <a:endParaRPr lang="en-SG" sz="2400" b="1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2FFD2B5-89C5-3C29-EDB4-9B0C1A669C83}"/>
              </a:ext>
            </a:extLst>
          </p:cNvPr>
          <p:cNvGrpSpPr/>
          <p:nvPr/>
        </p:nvGrpSpPr>
        <p:grpSpPr>
          <a:xfrm>
            <a:off x="1038272" y="3651480"/>
            <a:ext cx="1471345" cy="738778"/>
            <a:chOff x="1038272" y="3678012"/>
            <a:chExt cx="1471345" cy="73877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BE396B3-51BE-2531-8A4C-7DA15A28C279}"/>
                </a:ext>
              </a:extLst>
            </p:cNvPr>
            <p:cNvSpPr/>
            <p:nvPr/>
          </p:nvSpPr>
          <p:spPr>
            <a:xfrm>
              <a:off x="1038272" y="4047458"/>
              <a:ext cx="14713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i="1">
                  <a:solidFill>
                    <a:schemeClr val="bg1">
                      <a:lumMod val="50000"/>
                    </a:schemeClr>
                  </a:solidFill>
                </a:rPr>
                <a:t>A scalar value</a:t>
              </a:r>
              <a:endParaRPr lang="en-SG" b="1" i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97B2CD8-870F-96E0-15AF-9258358188CD}"/>
                </a:ext>
              </a:extLst>
            </p:cNvPr>
            <p:cNvCxnSpPr/>
            <p:nvPr/>
          </p:nvCxnSpPr>
          <p:spPr>
            <a:xfrm>
              <a:off x="1773945" y="3678012"/>
              <a:ext cx="0" cy="39617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9F92BE1-CA82-B16B-0D78-FE018417D1FE}"/>
              </a:ext>
            </a:extLst>
          </p:cNvPr>
          <p:cNvGrpSpPr/>
          <p:nvPr/>
        </p:nvGrpSpPr>
        <p:grpSpPr>
          <a:xfrm>
            <a:off x="2558764" y="5785678"/>
            <a:ext cx="1471345" cy="738778"/>
            <a:chOff x="1038272" y="3678012"/>
            <a:chExt cx="1471345" cy="738778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6169FA-DE8C-5ADB-5753-AB2EED493478}"/>
                </a:ext>
              </a:extLst>
            </p:cNvPr>
            <p:cNvSpPr/>
            <p:nvPr/>
          </p:nvSpPr>
          <p:spPr>
            <a:xfrm>
              <a:off x="1038272" y="4047458"/>
              <a:ext cx="14713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i="1">
                  <a:solidFill>
                    <a:schemeClr val="bg1">
                      <a:lumMod val="50000"/>
                    </a:schemeClr>
                  </a:solidFill>
                </a:rPr>
                <a:t>A scalar value</a:t>
              </a:r>
              <a:endParaRPr lang="en-SG" b="1" i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4016B4D-00EF-89FA-7D69-4D23135D9ECA}"/>
                </a:ext>
              </a:extLst>
            </p:cNvPr>
            <p:cNvCxnSpPr/>
            <p:nvPr/>
          </p:nvCxnSpPr>
          <p:spPr>
            <a:xfrm>
              <a:off x="1773945" y="3678012"/>
              <a:ext cx="0" cy="39617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3AC9655-99CB-51B9-5ECF-616F403DB6F1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54086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514A09C-6D44-A6E2-0424-79F893C2319D}"/>
              </a:ext>
            </a:extLst>
          </p:cNvPr>
          <p:cNvSpPr/>
          <p:nvPr/>
        </p:nvSpPr>
        <p:spPr>
          <a:xfrm>
            <a:off x="6490982" y="6226120"/>
            <a:ext cx="1622611" cy="551409"/>
          </a:xfrm>
          <a:prstGeom prst="rect">
            <a:avLst/>
          </a:prstGeom>
          <a:solidFill>
            <a:srgbClr val="F9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0D723D-C5A2-BA29-00CE-9725AF803E80}"/>
              </a:ext>
            </a:extLst>
          </p:cNvPr>
          <p:cNvSpPr/>
          <p:nvPr/>
        </p:nvSpPr>
        <p:spPr>
          <a:xfrm>
            <a:off x="4392040" y="3202391"/>
            <a:ext cx="1412538" cy="1412538"/>
          </a:xfrm>
          <a:prstGeom prst="rect">
            <a:avLst/>
          </a:prstGeom>
          <a:solidFill>
            <a:srgbClr val="F9F3F9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5B6622-A7FB-D8FB-30FE-4EE90715E91F}"/>
              </a:ext>
            </a:extLst>
          </p:cNvPr>
          <p:cNvSpPr/>
          <p:nvPr/>
        </p:nvSpPr>
        <p:spPr>
          <a:xfrm>
            <a:off x="4392040" y="4437510"/>
            <a:ext cx="183417" cy="1834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DD4CF6-AB27-0468-A2C6-6CB17872C95B}"/>
              </a:ext>
            </a:extLst>
          </p:cNvPr>
          <p:cNvGrpSpPr/>
          <p:nvPr/>
        </p:nvGrpSpPr>
        <p:grpSpPr>
          <a:xfrm>
            <a:off x="2393277" y="2149135"/>
            <a:ext cx="4565790" cy="707886"/>
            <a:chOff x="2231410" y="1289444"/>
            <a:chExt cx="4565790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54D79F-B6F4-8004-E5F3-AC8829687043}"/>
                </a:ext>
              </a:extLst>
            </p:cNvPr>
            <p:cNvSpPr txBox="1"/>
            <p:nvPr/>
          </p:nvSpPr>
          <p:spPr>
            <a:xfrm>
              <a:off x="3583740" y="1289444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/>
                <a:t>=</a:t>
              </a:r>
              <a:endParaRPr lang="en-SG" sz="2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29B973-342C-F1B0-1C2A-723ADA30B7DB}"/>
                </a:ext>
              </a:extLst>
            </p:cNvPr>
            <p:cNvGrpSpPr/>
            <p:nvPr/>
          </p:nvGrpSpPr>
          <p:grpSpPr>
            <a:xfrm>
              <a:off x="2231410" y="1289444"/>
              <a:ext cx="1236325" cy="707886"/>
              <a:chOff x="1542198" y="2006221"/>
              <a:chExt cx="1236325" cy="70788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A8306-67A7-351B-8932-32A62E1FB6EB}"/>
                  </a:ext>
                </a:extLst>
              </p:cNvPr>
              <p:cNvSpPr txBox="1"/>
              <p:nvPr/>
            </p:nvSpPr>
            <p:spPr>
              <a:xfrm>
                <a:off x="1596789" y="2006221"/>
                <a:ext cx="11817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4000" b="1"/>
                  <a:t>a</a:t>
                </a:r>
                <a:r>
                  <a:rPr lang="en-SG" sz="2800"/>
                  <a:t> </a:t>
                </a:r>
                <a:r>
                  <a:rPr lang="en-SG" sz="4000"/>
                  <a:t>x</a:t>
                </a:r>
                <a:r>
                  <a:rPr lang="en-SG" sz="2800"/>
                  <a:t> </a:t>
                </a:r>
                <a:r>
                  <a:rPr lang="en-SG" sz="4000" b="1"/>
                  <a:t>b</a:t>
                </a:r>
                <a:r>
                  <a:rPr lang="en-SG" sz="2800"/>
                  <a:t> 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C499EE8-64C0-5626-AF79-0BC3DFE783D4}"/>
                  </a:ext>
                </a:extLst>
              </p:cNvPr>
              <p:cNvGrpSpPr/>
              <p:nvPr/>
            </p:nvGrpSpPr>
            <p:grpSpPr>
              <a:xfrm>
                <a:off x="1542198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053ED801-F11A-5EA4-A8D9-6F39D0691474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1AC00F1-CDB0-5A3F-7EAE-BD3E9BDCDF45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C8BD6E7-353A-8A16-0575-FD675B54562E}"/>
                  </a:ext>
                </a:extLst>
              </p:cNvPr>
              <p:cNvGrpSpPr/>
              <p:nvPr/>
            </p:nvGrpSpPr>
            <p:grpSpPr>
              <a:xfrm>
                <a:off x="2670852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BCBD211-72C9-93B2-AB70-2C686B652175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2EC76076-33E5-900B-4635-9150F82E7999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CC1910-0ABC-1FBE-3D56-7C51EF35DA0C}"/>
                </a:ext>
              </a:extLst>
            </p:cNvPr>
            <p:cNvGrpSpPr/>
            <p:nvPr/>
          </p:nvGrpSpPr>
          <p:grpSpPr>
            <a:xfrm>
              <a:off x="4197291" y="1289444"/>
              <a:ext cx="499355" cy="707886"/>
              <a:chOff x="3508079" y="2006221"/>
              <a:chExt cx="499355" cy="70788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BE294A-EC90-F677-4898-62BD12C7AFE5}"/>
                  </a:ext>
                </a:extLst>
              </p:cNvPr>
              <p:cNvSpPr txBox="1"/>
              <p:nvPr/>
            </p:nvSpPr>
            <p:spPr>
              <a:xfrm>
                <a:off x="3538787" y="2006221"/>
                <a:ext cx="43794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4000" b="1"/>
                  <a:t>a</a:t>
                </a:r>
                <a:endParaRPr lang="en-SG" sz="28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D09FF7C-166E-ED40-87F7-66EAF40103E3}"/>
                  </a:ext>
                </a:extLst>
              </p:cNvPr>
              <p:cNvGrpSpPr/>
              <p:nvPr/>
            </p:nvGrpSpPr>
            <p:grpSpPr>
              <a:xfrm>
                <a:off x="3508079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208B4153-812D-1742-6417-01434402E085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65691E6-63DA-E8DA-0F00-824E5606B986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C14D982-2753-3627-156E-26205D7733D0}"/>
                  </a:ext>
                </a:extLst>
              </p:cNvPr>
              <p:cNvGrpSpPr/>
              <p:nvPr/>
            </p:nvGrpSpPr>
            <p:grpSpPr>
              <a:xfrm>
                <a:off x="3946019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8CD62E4-9E90-563A-60C0-38F194ACAB8F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BD4BE5A8-C5A2-A97A-0FD2-5D5A07169BE7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9225A4-7A34-3706-612A-EB3C2DBB0033}"/>
                </a:ext>
              </a:extLst>
            </p:cNvPr>
            <p:cNvGrpSpPr/>
            <p:nvPr/>
          </p:nvGrpSpPr>
          <p:grpSpPr>
            <a:xfrm>
              <a:off x="4870654" y="1289444"/>
              <a:ext cx="499355" cy="707886"/>
              <a:chOff x="4337339" y="2006221"/>
              <a:chExt cx="499355" cy="70788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F2B8F5-B77A-53B8-3DF8-288A3234DE3E}"/>
                  </a:ext>
                </a:extLst>
              </p:cNvPr>
              <p:cNvSpPr txBox="1"/>
              <p:nvPr/>
            </p:nvSpPr>
            <p:spPr>
              <a:xfrm>
                <a:off x="4362664" y="2006221"/>
                <a:ext cx="46038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4000" b="1"/>
                  <a:t>b</a:t>
                </a:r>
                <a:endParaRPr lang="en-SG" sz="280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C394299-724D-5A0D-782F-165C255C4CC6}"/>
                  </a:ext>
                </a:extLst>
              </p:cNvPr>
              <p:cNvGrpSpPr/>
              <p:nvPr/>
            </p:nvGrpSpPr>
            <p:grpSpPr>
              <a:xfrm>
                <a:off x="4337339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F14D6F7-45F0-67EF-4470-0F5626BEE04A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20106729-2ABE-D9A2-2293-23173D010B56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6A335D8-EB3E-76AC-4442-E54BDCF8C32E}"/>
                  </a:ext>
                </a:extLst>
              </p:cNvPr>
              <p:cNvGrpSpPr/>
              <p:nvPr/>
            </p:nvGrpSpPr>
            <p:grpSpPr>
              <a:xfrm>
                <a:off x="4775279" y="2114504"/>
                <a:ext cx="61415" cy="491320"/>
                <a:chOff x="1508077" y="2114504"/>
                <a:chExt cx="61415" cy="491320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99F3945-012F-C776-7017-06E2A3F00D7D}"/>
                    </a:ext>
                  </a:extLst>
                </p:cNvPr>
                <p:cNvCxnSpPr/>
                <p:nvPr/>
              </p:nvCxnSpPr>
              <p:spPr>
                <a:xfrm>
                  <a:off x="1508077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DFBDAC91-255F-F052-028F-698951B544F8}"/>
                    </a:ext>
                  </a:extLst>
                </p:cNvPr>
                <p:cNvCxnSpPr/>
                <p:nvPr/>
              </p:nvCxnSpPr>
              <p:spPr>
                <a:xfrm>
                  <a:off x="1569492" y="2114504"/>
                  <a:ext cx="0" cy="4913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26E62E-F5FC-437A-C3E8-0A27F93AAFAA}"/>
                </a:ext>
              </a:extLst>
            </p:cNvPr>
            <p:cNvSpPr txBox="1"/>
            <p:nvPr/>
          </p:nvSpPr>
          <p:spPr>
            <a:xfrm>
              <a:off x="5487226" y="1289444"/>
              <a:ext cx="13099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/>
                <a:t>sin </a:t>
              </a:r>
              <a:r>
                <a:rPr lang="el-GR" sz="4000"/>
                <a:t>θ</a:t>
              </a:r>
              <a:r>
                <a:rPr lang="en-SG" sz="4000"/>
                <a:t> </a:t>
              </a:r>
              <a:endParaRPr lang="en-SG" sz="280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24204ED-AEAB-5572-305F-1FD0E2C24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0" y="2732248"/>
            <a:ext cx="2875533" cy="22481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F8E2D8A-1225-CAA2-3D47-AC743268F97B}"/>
              </a:ext>
            </a:extLst>
          </p:cNvPr>
          <p:cNvSpPr/>
          <p:nvPr/>
        </p:nvSpPr>
        <p:spPr>
          <a:xfrm>
            <a:off x="218097" y="1065799"/>
            <a:ext cx="4531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The vector </a:t>
            </a:r>
            <a:r>
              <a:rPr lang="en-US" altLang="en-US" sz="2400" b="1"/>
              <a:t>cross</a:t>
            </a:r>
            <a:r>
              <a:rPr lang="en-US" altLang="en-US" sz="2400"/>
              <a:t> </a:t>
            </a:r>
            <a:r>
              <a:rPr lang="en-US" altLang="en-US"/>
              <a:t>product is also equal to the area of the parallelogram between </a:t>
            </a:r>
            <a:r>
              <a:rPr lang="en-US" altLang="en-US" sz="2400" b="1"/>
              <a:t>a</a:t>
            </a:r>
            <a:r>
              <a:rPr lang="en-US" altLang="en-US"/>
              <a:t> and </a:t>
            </a:r>
            <a:r>
              <a:rPr lang="en-US" altLang="en-US" sz="2400" b="1"/>
              <a:t>b</a:t>
            </a:r>
            <a:endParaRPr lang="en-SG" b="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FD4BBE-7961-7C2B-EB8E-8BCCF8961829}"/>
              </a:ext>
            </a:extLst>
          </p:cNvPr>
          <p:cNvGrpSpPr/>
          <p:nvPr/>
        </p:nvGrpSpPr>
        <p:grpSpPr>
          <a:xfrm>
            <a:off x="4676172" y="1037182"/>
            <a:ext cx="4112084" cy="923330"/>
            <a:chOff x="4676172" y="131017"/>
            <a:chExt cx="4112084" cy="923330"/>
          </a:xfrm>
        </p:grpSpPr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0F3BFC49-31E7-DB22-4499-E849ADED5040}"/>
                </a:ext>
              </a:extLst>
            </p:cNvPr>
            <p:cNvSpPr/>
            <p:nvPr/>
          </p:nvSpPr>
          <p:spPr>
            <a:xfrm>
              <a:off x="4676172" y="173283"/>
              <a:ext cx="252482" cy="801176"/>
            </a:xfrm>
            <a:prstGeom prst="rightBrace">
              <a:avLst>
                <a:gd name="adj1" fmla="val 5698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3B00B2-4725-A305-A4E9-E02F55906489}"/>
                </a:ext>
              </a:extLst>
            </p:cNvPr>
            <p:cNvSpPr/>
            <p:nvPr/>
          </p:nvSpPr>
          <p:spPr>
            <a:xfrm>
              <a:off x="4928654" y="131017"/>
              <a:ext cx="385960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/>
                <a:t>Let’s look at this for orthogonal vectors</a:t>
              </a:r>
            </a:p>
            <a:p>
              <a:r>
                <a:rPr lang="en-US"/>
                <a:t>which form a rectangle (a special case of a parallelogram)</a:t>
              </a:r>
              <a:endParaRPr lang="en-SG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6492CB-AC7A-32A7-8929-0155C59475A0}"/>
              </a:ext>
            </a:extLst>
          </p:cNvPr>
          <p:cNvCxnSpPr/>
          <p:nvPr/>
        </p:nvCxnSpPr>
        <p:spPr>
          <a:xfrm flipV="1">
            <a:off x="4392040" y="3202387"/>
            <a:ext cx="0" cy="1439839"/>
          </a:xfrm>
          <a:prstGeom prst="straightConnector1">
            <a:avLst/>
          </a:prstGeom>
          <a:ln w="57150">
            <a:solidFill>
              <a:srgbClr val="E1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A19A93-3826-2E47-1758-B19F99C89314}"/>
              </a:ext>
            </a:extLst>
          </p:cNvPr>
          <p:cNvCxnSpPr>
            <a:cxnSpLocks/>
          </p:cNvCxnSpPr>
          <p:nvPr/>
        </p:nvCxnSpPr>
        <p:spPr>
          <a:xfrm rot="5400000" flipV="1">
            <a:off x="5084664" y="3908659"/>
            <a:ext cx="0" cy="1439839"/>
          </a:xfrm>
          <a:prstGeom prst="straightConnector1">
            <a:avLst/>
          </a:prstGeom>
          <a:ln w="57150">
            <a:solidFill>
              <a:srgbClr val="282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E003216-A07D-424F-1E53-F73C6FCD3B63}"/>
              </a:ext>
            </a:extLst>
          </p:cNvPr>
          <p:cNvSpPr txBox="1"/>
          <p:nvPr/>
        </p:nvSpPr>
        <p:spPr>
          <a:xfrm>
            <a:off x="4990424" y="4540114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2828FF"/>
                </a:solidFill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CCBF30-5648-91C6-3C98-79E246F3A91D}"/>
              </a:ext>
            </a:extLst>
          </p:cNvPr>
          <p:cNvSpPr txBox="1"/>
          <p:nvPr/>
        </p:nvSpPr>
        <p:spPr>
          <a:xfrm>
            <a:off x="4014968" y="3631404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E12828"/>
                </a:solidFill>
              </a:rPr>
              <a:t>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C663B2-07B0-216D-1685-8762659F1CE7}"/>
              </a:ext>
            </a:extLst>
          </p:cNvPr>
          <p:cNvSpPr txBox="1"/>
          <p:nvPr/>
        </p:nvSpPr>
        <p:spPr>
          <a:xfrm>
            <a:off x="4524045" y="4160769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/>
              <a:t>90</a:t>
            </a:r>
            <a:r>
              <a:rPr lang="en-SG" sz="1600" baseline="30000"/>
              <a:t>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3B6F50-1EAC-3EC4-B6C6-BA015818C0C1}"/>
              </a:ext>
            </a:extLst>
          </p:cNvPr>
          <p:cNvSpPr/>
          <p:nvPr/>
        </p:nvSpPr>
        <p:spPr>
          <a:xfrm>
            <a:off x="4696646" y="5037798"/>
            <a:ext cx="3588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area of the rectangle formed by </a:t>
            </a:r>
            <a:r>
              <a:rPr lang="en-US" b="1"/>
              <a:t>a</a:t>
            </a:r>
            <a:r>
              <a:rPr lang="en-US"/>
              <a:t> and </a:t>
            </a:r>
            <a:r>
              <a:rPr lang="en-US" b="1"/>
              <a:t>b</a:t>
            </a:r>
            <a:r>
              <a:rPr lang="en-US"/>
              <a:t> is length </a:t>
            </a:r>
            <a:r>
              <a:rPr lang="en-US" b="1"/>
              <a:t>a</a:t>
            </a:r>
            <a:r>
              <a:rPr lang="en-US"/>
              <a:t> * length </a:t>
            </a:r>
            <a:r>
              <a:rPr lang="en-US" b="1"/>
              <a:t>b</a:t>
            </a:r>
            <a:endParaRPr lang="en-SG" b="1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B49F95-633C-D9D4-7D9F-F3472CC4F2BB}"/>
              </a:ext>
            </a:extLst>
          </p:cNvPr>
          <p:cNvSpPr/>
          <p:nvPr/>
        </p:nvSpPr>
        <p:spPr>
          <a:xfrm>
            <a:off x="6613650" y="3188742"/>
            <a:ext cx="2073143" cy="1412538"/>
          </a:xfrm>
          <a:prstGeom prst="rect">
            <a:avLst/>
          </a:prstGeom>
          <a:solidFill>
            <a:srgbClr val="F9F3F9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D0B230-D731-4262-43EF-E67A5A063DBD}"/>
              </a:ext>
            </a:extLst>
          </p:cNvPr>
          <p:cNvSpPr/>
          <p:nvPr/>
        </p:nvSpPr>
        <p:spPr>
          <a:xfrm>
            <a:off x="6613651" y="4423861"/>
            <a:ext cx="183417" cy="1834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1C4FC15-7359-3395-FDE2-B7140D7A51F2}"/>
              </a:ext>
            </a:extLst>
          </p:cNvPr>
          <p:cNvCxnSpPr/>
          <p:nvPr/>
        </p:nvCxnSpPr>
        <p:spPr>
          <a:xfrm flipV="1">
            <a:off x="6613651" y="3188738"/>
            <a:ext cx="0" cy="1439839"/>
          </a:xfrm>
          <a:prstGeom prst="straightConnector1">
            <a:avLst/>
          </a:prstGeom>
          <a:ln w="57150">
            <a:solidFill>
              <a:srgbClr val="E1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4C3576-CDE5-F5AE-8843-D3C8FBE77E6E}"/>
              </a:ext>
            </a:extLst>
          </p:cNvPr>
          <p:cNvCxnSpPr>
            <a:cxnSpLocks/>
          </p:cNvCxnSpPr>
          <p:nvPr/>
        </p:nvCxnSpPr>
        <p:spPr>
          <a:xfrm>
            <a:off x="6586355" y="4614929"/>
            <a:ext cx="2100440" cy="1"/>
          </a:xfrm>
          <a:prstGeom prst="straightConnector1">
            <a:avLst/>
          </a:prstGeom>
          <a:ln w="57150">
            <a:solidFill>
              <a:srgbClr val="282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B1E7D78-7A26-0E4B-31EC-3CE328E0DADA}"/>
              </a:ext>
            </a:extLst>
          </p:cNvPr>
          <p:cNvSpPr txBox="1"/>
          <p:nvPr/>
        </p:nvSpPr>
        <p:spPr>
          <a:xfrm>
            <a:off x="7437113" y="4526465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2828FF"/>
                </a:solidFill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0B860F-A5F4-CAC1-2828-2298326CCE96}"/>
              </a:ext>
            </a:extLst>
          </p:cNvPr>
          <p:cNvSpPr txBox="1"/>
          <p:nvPr/>
        </p:nvSpPr>
        <p:spPr>
          <a:xfrm>
            <a:off x="6236579" y="361775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E12828"/>
                </a:solidFill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7E61F6-250B-08EB-8309-775673ABF7C9}"/>
              </a:ext>
            </a:extLst>
          </p:cNvPr>
          <p:cNvSpPr txBox="1"/>
          <p:nvPr/>
        </p:nvSpPr>
        <p:spPr>
          <a:xfrm>
            <a:off x="6745656" y="4147120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/>
              <a:t>90</a:t>
            </a:r>
            <a:r>
              <a:rPr lang="en-SG" sz="1600" baseline="30000"/>
              <a:t>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0A69BAE-5864-9E92-ABAA-5AA23528CC3C}"/>
              </a:ext>
            </a:extLst>
          </p:cNvPr>
          <p:cNvSpPr/>
          <p:nvPr/>
        </p:nvSpPr>
        <p:spPr>
          <a:xfrm>
            <a:off x="4696647" y="5749020"/>
            <a:ext cx="1240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sin 90</a:t>
            </a:r>
            <a:r>
              <a:rPr lang="en-US" baseline="30000"/>
              <a:t>o</a:t>
            </a:r>
            <a:r>
              <a:rPr lang="en-US"/>
              <a:t> = 1</a:t>
            </a:r>
            <a:endParaRPr lang="en-SG" b="1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858BF43-B9E8-DE1C-3E73-CCE19C52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94" y="6212472"/>
            <a:ext cx="2875533" cy="645528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9B9A41-CB2E-BB69-7165-DA067E67C5DF}"/>
              </a:ext>
            </a:extLst>
          </p:cNvPr>
          <p:cNvCxnSpPr>
            <a:cxnSpLocks/>
          </p:cNvCxnSpPr>
          <p:nvPr/>
        </p:nvCxnSpPr>
        <p:spPr>
          <a:xfrm>
            <a:off x="4802413" y="6511972"/>
            <a:ext cx="4172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18F2F20-85C5-4755-FE2B-869162947E1A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645307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5C5BE6F-EBD5-1D66-221E-227316EA1263}"/>
              </a:ext>
            </a:extLst>
          </p:cNvPr>
          <p:cNvSpPr/>
          <p:nvPr/>
        </p:nvSpPr>
        <p:spPr>
          <a:xfrm>
            <a:off x="5442520" y="2691525"/>
            <a:ext cx="2855495" cy="1203159"/>
          </a:xfrm>
          <a:custGeom>
            <a:avLst/>
            <a:gdLst>
              <a:gd name="connsiteX0" fmla="*/ 0 w 2855495"/>
              <a:gd name="connsiteY0" fmla="*/ 1147010 h 1195137"/>
              <a:gd name="connsiteX1" fmla="*/ 786063 w 2855495"/>
              <a:gd name="connsiteY1" fmla="*/ 0 h 1195137"/>
              <a:gd name="connsiteX2" fmla="*/ 2855495 w 2855495"/>
              <a:gd name="connsiteY2" fmla="*/ 8021 h 1195137"/>
              <a:gd name="connsiteX3" fmla="*/ 2061411 w 2855495"/>
              <a:gd name="connsiteY3" fmla="*/ 1195137 h 1195137"/>
              <a:gd name="connsiteX4" fmla="*/ 0 w 2855495"/>
              <a:gd name="connsiteY4" fmla="*/ 1147010 h 119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5495" h="1195137">
                <a:moveTo>
                  <a:pt x="0" y="1147010"/>
                </a:moveTo>
                <a:lnTo>
                  <a:pt x="786063" y="0"/>
                </a:lnTo>
                <a:lnTo>
                  <a:pt x="2855495" y="8021"/>
                </a:lnTo>
                <a:lnTo>
                  <a:pt x="2061411" y="1195137"/>
                </a:lnTo>
                <a:lnTo>
                  <a:pt x="0" y="1147010"/>
                </a:lnTo>
                <a:close/>
              </a:path>
            </a:pathLst>
          </a:custGeom>
          <a:solidFill>
            <a:srgbClr val="F9F3F9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13349-42FC-5F3F-7C75-24B9C96C0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4"/>
          <a:stretch/>
        </p:blipFill>
        <p:spPr>
          <a:xfrm flipH="1">
            <a:off x="25803" y="1927930"/>
            <a:ext cx="4439348" cy="4930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954896-8A48-AC2F-B974-72736A42F473}"/>
              </a:ext>
            </a:extLst>
          </p:cNvPr>
          <p:cNvSpPr txBox="1"/>
          <p:nvPr/>
        </p:nvSpPr>
        <p:spPr>
          <a:xfrm>
            <a:off x="6374238" y="6627168"/>
            <a:ext cx="28182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>
                <a:solidFill>
                  <a:schemeClr val="bg1">
                    <a:lumMod val="75000"/>
                  </a:schemeClr>
                </a:solidFill>
              </a:rPr>
              <a:t>https://www.ace-attorney.com/great1-2/us/character/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FB1C86-056E-356A-BCEB-EAB38BBE51F5}"/>
              </a:ext>
            </a:extLst>
          </p:cNvPr>
          <p:cNvCxnSpPr>
            <a:cxnSpLocks/>
          </p:cNvCxnSpPr>
          <p:nvPr/>
        </p:nvCxnSpPr>
        <p:spPr>
          <a:xfrm rot="1980000" flipV="1">
            <a:off x="5835365" y="2560264"/>
            <a:ext cx="0" cy="1439839"/>
          </a:xfrm>
          <a:prstGeom prst="straightConnector1">
            <a:avLst/>
          </a:prstGeom>
          <a:ln w="57150">
            <a:solidFill>
              <a:srgbClr val="E1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65D131-4670-4B94-17C0-EF5819740AFC}"/>
              </a:ext>
            </a:extLst>
          </p:cNvPr>
          <p:cNvCxnSpPr>
            <a:cxnSpLocks/>
          </p:cNvCxnSpPr>
          <p:nvPr/>
        </p:nvCxnSpPr>
        <p:spPr>
          <a:xfrm>
            <a:off x="5443270" y="3875937"/>
            <a:ext cx="2100440" cy="1"/>
          </a:xfrm>
          <a:prstGeom prst="straightConnector1">
            <a:avLst/>
          </a:prstGeom>
          <a:ln w="57150">
            <a:solidFill>
              <a:srgbClr val="2828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924180-95D2-CC83-2078-39081764AEEC}"/>
              </a:ext>
            </a:extLst>
          </p:cNvPr>
          <p:cNvSpPr txBox="1"/>
          <p:nvPr/>
        </p:nvSpPr>
        <p:spPr>
          <a:xfrm>
            <a:off x="6294028" y="378747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2828FF"/>
                </a:solidFill>
              </a:rPr>
              <a:t>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E60C0F-C5EA-AA1E-08F0-AB4B7790EE12}"/>
              </a:ext>
            </a:extLst>
          </p:cNvPr>
          <p:cNvGrpSpPr/>
          <p:nvPr/>
        </p:nvGrpSpPr>
        <p:grpSpPr>
          <a:xfrm>
            <a:off x="5456884" y="5619640"/>
            <a:ext cx="2107092" cy="834866"/>
            <a:chOff x="5456884" y="5619640"/>
            <a:chExt cx="2107092" cy="83486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98BB8C-8639-6DEB-6ED1-6594C930EA42}"/>
                </a:ext>
              </a:extLst>
            </p:cNvPr>
            <p:cNvCxnSpPr>
              <a:cxnSpLocks/>
            </p:cNvCxnSpPr>
            <p:nvPr/>
          </p:nvCxnSpPr>
          <p:spPr>
            <a:xfrm>
              <a:off x="5463536" y="6081305"/>
              <a:ext cx="2100440" cy="1"/>
            </a:xfrm>
            <a:prstGeom prst="straightConnector1">
              <a:avLst/>
            </a:prstGeom>
            <a:ln w="57150">
              <a:solidFill>
                <a:srgbClr val="28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F31982-C470-708D-DD70-DE16B6E59887}"/>
                </a:ext>
              </a:extLst>
            </p:cNvPr>
            <p:cNvSpPr txBox="1"/>
            <p:nvPr/>
          </p:nvSpPr>
          <p:spPr>
            <a:xfrm>
              <a:off x="6314294" y="5992841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2828FF"/>
                  </a:solidFill>
                </a:rPr>
                <a:t>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3FF5A62-DB17-0F5F-BE42-2F7EC00CA3C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76804" y="5361745"/>
              <a:ext cx="0" cy="1439839"/>
            </a:xfrm>
            <a:prstGeom prst="straightConnector1">
              <a:avLst/>
            </a:prstGeom>
            <a:ln w="57150">
              <a:solidFill>
                <a:srgbClr val="E128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158F53-1031-A84F-51B2-18C30C57CA33}"/>
                </a:ext>
              </a:extLst>
            </p:cNvPr>
            <p:cNvSpPr txBox="1"/>
            <p:nvPr/>
          </p:nvSpPr>
          <p:spPr>
            <a:xfrm>
              <a:off x="5964518" y="5619640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E12828"/>
                  </a:solidFill>
                </a:rPr>
                <a:t>b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872169-BCA7-5A6E-81CC-757EF09E28E1}"/>
              </a:ext>
            </a:extLst>
          </p:cNvPr>
          <p:cNvGrpSpPr/>
          <p:nvPr/>
        </p:nvGrpSpPr>
        <p:grpSpPr>
          <a:xfrm>
            <a:off x="5350876" y="4430031"/>
            <a:ext cx="3424157" cy="1106210"/>
            <a:chOff x="5350876" y="4430031"/>
            <a:chExt cx="3424157" cy="110621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A65654C-6D9C-598D-B0A3-DA31B115042E}"/>
                </a:ext>
              </a:extLst>
            </p:cNvPr>
            <p:cNvSpPr/>
            <p:nvPr/>
          </p:nvSpPr>
          <p:spPr>
            <a:xfrm>
              <a:off x="5446296" y="4583736"/>
              <a:ext cx="3328737" cy="585536"/>
            </a:xfrm>
            <a:custGeom>
              <a:avLst/>
              <a:gdLst>
                <a:gd name="connsiteX0" fmla="*/ 0 w 3328737"/>
                <a:gd name="connsiteY0" fmla="*/ 561473 h 585536"/>
                <a:gd name="connsiteX1" fmla="*/ 1227221 w 3328737"/>
                <a:gd name="connsiteY1" fmla="*/ 0 h 585536"/>
                <a:gd name="connsiteX2" fmla="*/ 3328737 w 3328737"/>
                <a:gd name="connsiteY2" fmla="*/ 0 h 585536"/>
                <a:gd name="connsiteX3" fmla="*/ 2069431 w 3328737"/>
                <a:gd name="connsiteY3" fmla="*/ 585536 h 585536"/>
                <a:gd name="connsiteX4" fmla="*/ 0 w 3328737"/>
                <a:gd name="connsiteY4" fmla="*/ 561473 h 58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8737" h="585536">
                  <a:moveTo>
                    <a:pt x="0" y="561473"/>
                  </a:moveTo>
                  <a:lnTo>
                    <a:pt x="1227221" y="0"/>
                  </a:lnTo>
                  <a:lnTo>
                    <a:pt x="3328737" y="0"/>
                  </a:lnTo>
                  <a:lnTo>
                    <a:pt x="2069431" y="585536"/>
                  </a:lnTo>
                  <a:lnTo>
                    <a:pt x="0" y="561473"/>
                  </a:lnTo>
                  <a:close/>
                </a:path>
              </a:pathLst>
            </a:custGeom>
            <a:solidFill>
              <a:srgbClr val="F9F3F9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F7664A-67A8-1BAC-1B75-0164A8BFC1C5}"/>
                </a:ext>
              </a:extLst>
            </p:cNvPr>
            <p:cNvCxnSpPr>
              <a:cxnSpLocks/>
            </p:cNvCxnSpPr>
            <p:nvPr/>
          </p:nvCxnSpPr>
          <p:spPr>
            <a:xfrm rot="3900000" flipV="1">
              <a:off x="6070796" y="4145335"/>
              <a:ext cx="0" cy="1439839"/>
            </a:xfrm>
            <a:prstGeom prst="straightConnector1">
              <a:avLst/>
            </a:prstGeom>
            <a:ln w="57150">
              <a:solidFill>
                <a:srgbClr val="E128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E522637-268A-56E2-5D47-E52B50383C4F}"/>
                </a:ext>
              </a:extLst>
            </p:cNvPr>
            <p:cNvCxnSpPr>
              <a:cxnSpLocks/>
            </p:cNvCxnSpPr>
            <p:nvPr/>
          </p:nvCxnSpPr>
          <p:spPr>
            <a:xfrm>
              <a:off x="5410308" y="5163040"/>
              <a:ext cx="2100440" cy="1"/>
            </a:xfrm>
            <a:prstGeom prst="straightConnector1">
              <a:avLst/>
            </a:prstGeom>
            <a:ln w="57150">
              <a:solidFill>
                <a:srgbClr val="28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D3B2CC-608E-804A-A279-522ED09446D2}"/>
                </a:ext>
              </a:extLst>
            </p:cNvPr>
            <p:cNvSpPr txBox="1"/>
            <p:nvPr/>
          </p:nvSpPr>
          <p:spPr>
            <a:xfrm>
              <a:off x="6261066" y="5074576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2828FF"/>
                  </a:solidFill>
                </a:rPr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434010-AB99-CE08-3853-CBE297025764}"/>
                </a:ext>
              </a:extLst>
            </p:cNvPr>
            <p:cNvSpPr txBox="1"/>
            <p:nvPr/>
          </p:nvSpPr>
          <p:spPr>
            <a:xfrm>
              <a:off x="5721020" y="443003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E12828"/>
                  </a:solidFill>
                </a:rPr>
                <a:t>b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F84F60-EF6C-EFBA-BC8B-2AAF8EF301B1}"/>
              </a:ext>
            </a:extLst>
          </p:cNvPr>
          <p:cNvSpPr txBox="1"/>
          <p:nvPr/>
        </p:nvSpPr>
        <p:spPr>
          <a:xfrm>
            <a:off x="5443268" y="2888919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E12828"/>
                </a:solidFill>
              </a:rPr>
              <a:t>b</a:t>
            </a:r>
          </a:p>
        </p:txBody>
      </p:sp>
      <p:sp>
        <p:nvSpPr>
          <p:cNvPr id="40" name="Speech Bubble: Oval 39">
            <a:extLst>
              <a:ext uri="{FF2B5EF4-FFF2-40B4-BE49-F238E27FC236}">
                <a16:creationId xmlns:a16="http://schemas.microsoft.com/office/drawing/2014/main" id="{5F26ED08-B448-807F-D6FE-DFF658F1A923}"/>
              </a:ext>
            </a:extLst>
          </p:cNvPr>
          <p:cNvSpPr/>
          <p:nvPr/>
        </p:nvSpPr>
        <p:spPr>
          <a:xfrm>
            <a:off x="3083241" y="498621"/>
            <a:ext cx="4019689" cy="2070290"/>
          </a:xfrm>
          <a:prstGeom prst="wedgeEllipseCallout">
            <a:avLst>
              <a:gd name="adj1" fmla="val -46776"/>
              <a:gd name="adj2" fmla="val 56645"/>
            </a:avLst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196C2E-3DE2-0ECC-2E72-7E38EA960DE0}"/>
              </a:ext>
            </a:extLst>
          </p:cNvPr>
          <p:cNvGrpSpPr/>
          <p:nvPr/>
        </p:nvGrpSpPr>
        <p:grpSpPr>
          <a:xfrm>
            <a:off x="7734343" y="2341393"/>
            <a:ext cx="1193911" cy="1095052"/>
            <a:chOff x="7718562" y="1312112"/>
            <a:chExt cx="1193911" cy="10950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3AB26D3-AC48-9EB3-CB78-9A1B6734FBA5}"/>
                </a:ext>
              </a:extLst>
            </p:cNvPr>
            <p:cNvSpPr/>
            <p:nvPr/>
          </p:nvSpPr>
          <p:spPr>
            <a:xfrm>
              <a:off x="7895923" y="1484568"/>
              <a:ext cx="629906" cy="435848"/>
            </a:xfrm>
            <a:prstGeom prst="ellipse">
              <a:avLst/>
            </a:prstGeom>
            <a:solidFill>
              <a:srgbClr val="F9F3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DE7C248-ECBF-91A3-2417-DDE78868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111693">
              <a:off x="7767992" y="1262682"/>
              <a:ext cx="1095052" cy="1193911"/>
            </a:xfrm>
            <a:prstGeom prst="rect">
              <a:avLst/>
            </a:prstGeom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E697358-257E-CAE5-337C-0D31D63E430D}"/>
                </a:ext>
              </a:extLst>
            </p:cNvPr>
            <p:cNvSpPr/>
            <p:nvPr/>
          </p:nvSpPr>
          <p:spPr>
            <a:xfrm>
              <a:off x="7895923" y="1516258"/>
              <a:ext cx="630959" cy="45719"/>
            </a:xfrm>
            <a:custGeom>
              <a:avLst/>
              <a:gdLst>
                <a:gd name="connsiteX0" fmla="*/ 0 w 600501"/>
                <a:gd name="connsiteY0" fmla="*/ 40996 h 40996"/>
                <a:gd name="connsiteX1" fmla="*/ 293427 w 600501"/>
                <a:gd name="connsiteY1" fmla="*/ 52 h 40996"/>
                <a:gd name="connsiteX2" fmla="*/ 600501 w 600501"/>
                <a:gd name="connsiteY2" fmla="*/ 34172 h 4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0501" h="40996">
                  <a:moveTo>
                    <a:pt x="0" y="40996"/>
                  </a:moveTo>
                  <a:cubicBezTo>
                    <a:pt x="96672" y="21092"/>
                    <a:pt x="193344" y="1189"/>
                    <a:pt x="293427" y="52"/>
                  </a:cubicBezTo>
                  <a:cubicBezTo>
                    <a:pt x="393511" y="-1085"/>
                    <a:pt x="497006" y="16543"/>
                    <a:pt x="600501" y="34172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1E05456-B3DC-2073-338D-D379525B9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5" t="18408" r="21618" b="26005"/>
          <a:stretch/>
        </p:blipFill>
        <p:spPr>
          <a:xfrm>
            <a:off x="8164204" y="192057"/>
            <a:ext cx="754811" cy="802627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9CB4597-EA18-267F-ABB4-E0863F0BC9E0}"/>
              </a:ext>
            </a:extLst>
          </p:cNvPr>
          <p:cNvGrpSpPr/>
          <p:nvPr/>
        </p:nvGrpSpPr>
        <p:grpSpPr>
          <a:xfrm>
            <a:off x="3729224" y="2519443"/>
            <a:ext cx="1581432" cy="958575"/>
            <a:chOff x="3729224" y="2519443"/>
            <a:chExt cx="1581432" cy="95857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8D5FEEF-DE67-4A0E-BE3E-612E4E14BD84}"/>
                </a:ext>
              </a:extLst>
            </p:cNvPr>
            <p:cNvSpPr/>
            <p:nvPr/>
          </p:nvSpPr>
          <p:spPr>
            <a:xfrm>
              <a:off x="3729224" y="2752038"/>
              <a:ext cx="1581432" cy="72598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8B779F4-9068-FBE4-A6F7-B62034BEA8C7}"/>
                </a:ext>
              </a:extLst>
            </p:cNvPr>
            <p:cNvGrpSpPr/>
            <p:nvPr/>
          </p:nvGrpSpPr>
          <p:grpSpPr>
            <a:xfrm>
              <a:off x="4669136" y="2519443"/>
              <a:ext cx="106850" cy="285775"/>
              <a:chOff x="4564232" y="2335598"/>
              <a:chExt cx="212573" cy="30131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E27BC0F-0AD0-917C-9E8D-A82EBCE6DC99}"/>
                  </a:ext>
                </a:extLst>
              </p:cNvPr>
              <p:cNvSpPr/>
              <p:nvPr/>
            </p:nvSpPr>
            <p:spPr>
              <a:xfrm rot="471763">
                <a:off x="4564232" y="2388040"/>
                <a:ext cx="212573" cy="212828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785FE60-78A7-ADFE-09BA-BA989552291D}"/>
                  </a:ext>
                </a:extLst>
              </p:cNvPr>
              <p:cNvSpPr/>
              <p:nvPr/>
            </p:nvSpPr>
            <p:spPr>
              <a:xfrm rot="471763">
                <a:off x="4577399" y="2335598"/>
                <a:ext cx="188838" cy="301317"/>
              </a:xfrm>
              <a:prstGeom prst="rect">
                <a:avLst/>
              </a:prstGeom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0251978E-B084-CB19-47A7-1D0F274E0E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9" y="75064"/>
            <a:ext cx="2809823" cy="213677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4B1F9C5-FD71-C60C-0117-0B9CF05A8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947" y="902433"/>
            <a:ext cx="3304318" cy="172531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D6EA6D0-1179-8CD4-F8FD-2173DD6DE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342" y="2888918"/>
            <a:ext cx="16094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B5157A-194E-8191-66FD-810B1F60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305" y="1605972"/>
            <a:ext cx="4779637" cy="4220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AF114F-5029-27AE-D7D7-12A28466D16E}"/>
              </a:ext>
            </a:extLst>
          </p:cNvPr>
          <p:cNvSpPr txBox="1"/>
          <p:nvPr/>
        </p:nvSpPr>
        <p:spPr>
          <a:xfrm>
            <a:off x="5024166" y="1160196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https://mathinsight.org/cross_product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9242B-7C69-0F86-5FE1-E1D342A46EAD}"/>
              </a:ext>
            </a:extLst>
          </p:cNvPr>
          <p:cNvSpPr txBox="1"/>
          <p:nvPr/>
        </p:nvSpPr>
        <p:spPr>
          <a:xfrm>
            <a:off x="6989442" y="1772508"/>
            <a:ext cx="184244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/>
              <a:t>Interactive 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B1A88-668A-86B7-CDDC-C53C227B159D}"/>
              </a:ext>
            </a:extLst>
          </p:cNvPr>
          <p:cNvSpPr txBox="1"/>
          <p:nvPr/>
        </p:nvSpPr>
        <p:spPr>
          <a:xfrm>
            <a:off x="472155" y="3446243"/>
            <a:ext cx="28215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/>
              <a:t>At 0</a:t>
            </a:r>
            <a:r>
              <a:rPr lang="en-SG" sz="2000" baseline="30000"/>
              <a:t>o</a:t>
            </a:r>
            <a:r>
              <a:rPr lang="en-SG" sz="2000"/>
              <a:t> or 180</a:t>
            </a:r>
            <a:r>
              <a:rPr lang="en-SG" sz="2000" baseline="30000"/>
              <a:t>o</a:t>
            </a:r>
            <a:r>
              <a:rPr lang="en-SG" sz="2000"/>
              <a:t> the height of the parallelogram is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B53D2-6D6A-54F1-230C-8A70E99AED2C}"/>
              </a:ext>
            </a:extLst>
          </p:cNvPr>
          <p:cNvSpPr txBox="1"/>
          <p:nvPr/>
        </p:nvSpPr>
        <p:spPr>
          <a:xfrm>
            <a:off x="330445" y="5402825"/>
            <a:ext cx="3127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/>
              <a:t>Also, sin 0 and sin 180 are 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01A714-5EAB-B00B-2AC3-AB12C662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6" y="5826042"/>
            <a:ext cx="2943459" cy="6610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73A193-D017-0D61-3DBA-29F8603B7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48" y="1478343"/>
            <a:ext cx="2078916" cy="19447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02A2979-159C-C3AA-2561-56A08EB05B61}"/>
              </a:ext>
            </a:extLst>
          </p:cNvPr>
          <p:cNvGrpSpPr/>
          <p:nvPr/>
        </p:nvGrpSpPr>
        <p:grpSpPr>
          <a:xfrm>
            <a:off x="376943" y="4681799"/>
            <a:ext cx="2834925" cy="367403"/>
            <a:chOff x="177421" y="3356406"/>
            <a:chExt cx="3460996" cy="44854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DB3EEF3-68FF-8B89-5B9D-1ED4360EA5E0}"/>
                </a:ext>
              </a:extLst>
            </p:cNvPr>
            <p:cNvCxnSpPr>
              <a:cxnSpLocks/>
            </p:cNvCxnSpPr>
            <p:nvPr/>
          </p:nvCxnSpPr>
          <p:spPr>
            <a:xfrm>
              <a:off x="1537978" y="3356406"/>
              <a:ext cx="2100439" cy="1"/>
            </a:xfrm>
            <a:prstGeom prst="straightConnector1">
              <a:avLst/>
            </a:prstGeom>
            <a:ln w="57150">
              <a:solidFill>
                <a:srgbClr val="28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52598A-2F45-606A-5D04-E4763B10D04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251246" y="2636847"/>
              <a:ext cx="0" cy="1439839"/>
            </a:xfrm>
            <a:prstGeom prst="straightConnector1">
              <a:avLst/>
            </a:prstGeom>
            <a:ln w="57150">
              <a:solidFill>
                <a:srgbClr val="E128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F4EA6-C4E6-3ECC-545C-B06ACD8C5057}"/>
                </a:ext>
              </a:extLst>
            </p:cNvPr>
            <p:cNvCxnSpPr>
              <a:cxnSpLocks/>
            </p:cNvCxnSpPr>
            <p:nvPr/>
          </p:nvCxnSpPr>
          <p:spPr>
            <a:xfrm>
              <a:off x="1537977" y="3804946"/>
              <a:ext cx="2100440" cy="1"/>
            </a:xfrm>
            <a:prstGeom prst="straightConnector1">
              <a:avLst/>
            </a:prstGeom>
            <a:ln w="57150">
              <a:solidFill>
                <a:srgbClr val="28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39208C2-4CD8-E6EA-A8D3-DEE5CD9A5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421" y="3804559"/>
              <a:ext cx="1360556" cy="0"/>
            </a:xfrm>
            <a:prstGeom prst="straightConnector1">
              <a:avLst/>
            </a:prstGeom>
            <a:ln w="57150">
              <a:solidFill>
                <a:srgbClr val="E128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AB84D10-2301-8C0E-33AD-172F8B3A92AE}"/>
              </a:ext>
            </a:extLst>
          </p:cNvPr>
          <p:cNvSpPr txBox="1"/>
          <p:nvPr/>
        </p:nvSpPr>
        <p:spPr>
          <a:xfrm>
            <a:off x="149882" y="781696"/>
            <a:ext cx="5103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The value is 0 for </a:t>
            </a:r>
            <a:r>
              <a:rPr lang="en-SG" sz="2400" i="1"/>
              <a:t>parallel</a:t>
            </a:r>
            <a:r>
              <a:rPr lang="en-SG" sz="2400"/>
              <a:t> vectors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C6567C-ECCD-2A49-08A8-3557B2C46B29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2693962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>
          <a:xfrm>
            <a:off x="572283" y="1516311"/>
            <a:ext cx="7772400" cy="449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i="1"/>
              <a:t> </a:t>
            </a:r>
          </a:p>
          <a:p>
            <a:pPr eaLnBrk="1" hangingPunct="1">
              <a:buFontTx/>
              <a:buNone/>
            </a:pPr>
            <a:endParaRPr lang="en-US" altLang="en-US" sz="32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403350" y="1777290"/>
            <a:ext cx="6121400" cy="504825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SG" altLang="en-US"/>
          </a:p>
        </p:txBody>
      </p:sp>
      <p:sp>
        <p:nvSpPr>
          <p:cNvPr id="26" name="Rectangle 25"/>
          <p:cNvSpPr/>
          <p:nvPr/>
        </p:nvSpPr>
        <p:spPr>
          <a:xfrm>
            <a:off x="519113" y="994614"/>
            <a:ext cx="1625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800">
                <a:solidFill>
                  <a:srgbClr val="003399"/>
                </a:solidFill>
                <a:latin typeface="Trebuchet MS" panose="020B0603020202020204" pitchFamily="34" charset="0"/>
              </a:rPr>
              <a:t>Formula: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9113" y="3187756"/>
            <a:ext cx="7728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400">
                <a:solidFill>
                  <a:srgbClr val="003399"/>
                </a:solidFill>
                <a:latin typeface="Trebuchet MS" panose="020B0603020202020204" pitchFamily="34" charset="0"/>
              </a:rPr>
              <a:t>The cross product can be described by </a:t>
            </a:r>
            <a:r>
              <a:rPr lang="en-US" altLang="en-US" sz="2400">
                <a:solidFill>
                  <a:srgbClr val="003399"/>
                </a:solidFill>
                <a:latin typeface="Trebuchet MS" panose="020B0603020202020204" pitchFamily="34" charset="0"/>
                <a:hlinkClick r:id="rId2" tooltip="Pierre Frédéric Sarrus"/>
              </a:rPr>
              <a:t>Sarrus</a:t>
            </a:r>
            <a:r>
              <a:rPr lang="en-US" altLang="en-US" sz="2400">
                <a:solidFill>
                  <a:srgbClr val="003399"/>
                </a:solidFill>
                <a:latin typeface="Trebuchet MS" panose="020B0603020202020204" pitchFamily="34" charset="0"/>
              </a:rPr>
              <a:t>' scheme: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947336" y="3963642"/>
            <a:ext cx="3193504" cy="1539857"/>
            <a:chOff x="2861732" y="4045046"/>
            <a:chExt cx="3193504" cy="1539857"/>
          </a:xfrm>
        </p:grpSpPr>
        <p:sp>
          <p:nvSpPr>
            <p:cNvPr id="28" name="TextBox 27"/>
            <p:cNvSpPr txBox="1"/>
            <p:nvPr/>
          </p:nvSpPr>
          <p:spPr>
            <a:xfrm>
              <a:off x="2861733" y="4045046"/>
              <a:ext cx="3066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1338"/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	j 	k	i	j 	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61733" y="4547539"/>
              <a:ext cx="3193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1338"/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	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a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SG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61732" y="5123238"/>
              <a:ext cx="3193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41338"/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	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SG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	b</a:t>
              </a:r>
              <a:r>
                <a:rPr lang="en-SG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SG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904066" y="4009412"/>
            <a:ext cx="1746610" cy="1835108"/>
            <a:chOff x="2861732" y="4148667"/>
            <a:chExt cx="1746610" cy="1835108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308623" y="5460555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00B050"/>
                  </a:solidFill>
                </a:rPr>
                <a:t>+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457606" y="4003355"/>
            <a:ext cx="1746610" cy="1835108"/>
            <a:chOff x="2861732" y="4148667"/>
            <a:chExt cx="1746610" cy="183510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308623" y="5460555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00B050"/>
                  </a:solidFill>
                </a:rPr>
                <a:t>+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982539" y="4009412"/>
            <a:ext cx="1746610" cy="1835108"/>
            <a:chOff x="2861732" y="4148667"/>
            <a:chExt cx="1746610" cy="183510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308623" y="5460555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00B050"/>
                  </a:solidFill>
                </a:rPr>
                <a:t>+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4394440" y="3670867"/>
            <a:ext cx="1737932" cy="1914339"/>
            <a:chOff x="2657233" y="3749861"/>
            <a:chExt cx="1737932" cy="1914339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657233" y="3749861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 flipH="1">
            <a:off x="3840900" y="3664810"/>
            <a:ext cx="1737932" cy="1914339"/>
            <a:chOff x="2657233" y="3749861"/>
            <a:chExt cx="1737932" cy="1914339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657233" y="3749861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 flipH="1">
            <a:off x="3315967" y="3670867"/>
            <a:ext cx="1737932" cy="1914339"/>
            <a:chOff x="2657233" y="3749861"/>
            <a:chExt cx="1737932" cy="1914339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2861732" y="4148667"/>
              <a:ext cx="1533433" cy="15155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657233" y="3749861"/>
              <a:ext cx="2997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FF0000"/>
                  </a:solidFill>
                </a:rPr>
                <a:t>-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183891" y="5933797"/>
            <a:ext cx="676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1338"/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)+ j(a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 + k(a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 – i(a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 – j(a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 – k(a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SG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01BBA-D26B-9B5D-55A3-C19EA4678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32" b="65645"/>
          <a:stretch/>
        </p:blipFill>
        <p:spPr>
          <a:xfrm>
            <a:off x="655554" y="1738914"/>
            <a:ext cx="7832891" cy="594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62C4ED-17B9-D97E-D51E-F9E656716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408"/>
          <a:stretch/>
        </p:blipFill>
        <p:spPr>
          <a:xfrm>
            <a:off x="994854" y="2481738"/>
            <a:ext cx="7011924" cy="4457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61E233-A41B-A156-3866-5C95F74650B9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69C1A-39D0-DF5F-910A-5995B9DF85A8}"/>
              </a:ext>
            </a:extLst>
          </p:cNvPr>
          <p:cNvSpPr/>
          <p:nvPr/>
        </p:nvSpPr>
        <p:spPr>
          <a:xfrm>
            <a:off x="572283" y="1634624"/>
            <a:ext cx="7916162" cy="7081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84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7C6118-A48A-CA01-D062-1D31AE48B198}"/>
              </a:ext>
            </a:extLst>
          </p:cNvPr>
          <p:cNvGrpSpPr/>
          <p:nvPr/>
        </p:nvGrpSpPr>
        <p:grpSpPr>
          <a:xfrm>
            <a:off x="3286028" y="1017802"/>
            <a:ext cx="1993305" cy="1010687"/>
            <a:chOff x="3212757" y="1182467"/>
            <a:chExt cx="1993305" cy="10106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A7C3573-E8C1-BC62-5A56-0CB4F8174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1" t="15431" r="77807" b="27719"/>
            <a:stretch/>
          </p:blipFill>
          <p:spPr>
            <a:xfrm>
              <a:off x="3212757" y="1182467"/>
              <a:ext cx="799070" cy="100055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8153BC-A1FF-5BC1-462F-9D75CCE853D7}"/>
                </a:ext>
              </a:extLst>
            </p:cNvPr>
            <p:cNvSpPr/>
            <p:nvPr/>
          </p:nvSpPr>
          <p:spPr>
            <a:xfrm>
              <a:off x="4226011" y="1416908"/>
              <a:ext cx="411892" cy="55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64F1EC-5CCA-8D95-A652-6386B2E15B96}"/>
                </a:ext>
              </a:extLst>
            </p:cNvPr>
            <p:cNvSpPr/>
            <p:nvPr/>
          </p:nvSpPr>
          <p:spPr>
            <a:xfrm>
              <a:off x="4217773" y="1511642"/>
              <a:ext cx="214184" cy="2141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D5615B3-93AE-E668-6255-31CE67636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640" t="15431" r="61345" b="27719"/>
            <a:stretch/>
          </p:blipFill>
          <p:spPr>
            <a:xfrm>
              <a:off x="4440195" y="1192595"/>
              <a:ext cx="765867" cy="1000559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53D296C7-E68B-598A-F175-0927BF7A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37"/>
          <a:stretch/>
        </p:blipFill>
        <p:spPr>
          <a:xfrm>
            <a:off x="3003301" y="4379272"/>
            <a:ext cx="3137398" cy="226350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D4B9AB2-F563-031E-C8A7-ACAE1168274B}"/>
              </a:ext>
            </a:extLst>
          </p:cNvPr>
          <p:cNvSpPr/>
          <p:nvPr/>
        </p:nvSpPr>
        <p:spPr>
          <a:xfrm>
            <a:off x="842636" y="5187856"/>
            <a:ext cx="202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Calculate the </a:t>
            </a:r>
            <a:r>
              <a:rPr lang="en-US" altLang="en-US" b="1"/>
              <a:t>angle between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2 vectors</a:t>
            </a:r>
            <a:endParaRPr lang="en-SG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F02F2D1-F57E-2942-BF7C-35E1AA1E3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257" y="2037313"/>
            <a:ext cx="6119302" cy="219981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832B92F-3CCC-8A90-427A-B1112793682D}"/>
              </a:ext>
            </a:extLst>
          </p:cNvPr>
          <p:cNvSpPr/>
          <p:nvPr/>
        </p:nvSpPr>
        <p:spPr>
          <a:xfrm>
            <a:off x="842636" y="3036839"/>
            <a:ext cx="2636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Find how far vector a </a:t>
            </a:r>
            <a:r>
              <a:rPr lang="en-US" altLang="en-US" b="1">
                <a:solidFill>
                  <a:srgbClr val="FFC000"/>
                </a:solidFill>
              </a:rPr>
              <a:t>projects</a:t>
            </a:r>
            <a:r>
              <a:rPr lang="en-US" altLang="en-US"/>
              <a:t> along vector b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40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177716"/>
              </p:ext>
            </p:extLst>
          </p:nvPr>
        </p:nvGraphicFramePr>
        <p:xfrm>
          <a:off x="276224" y="3912968"/>
          <a:ext cx="8032807" cy="52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71800" imgH="228600" progId="Equation.3">
                  <p:embed/>
                </p:oleObj>
              </mc:Choice>
              <mc:Fallback>
                <p:oleObj name="Equation" r:id="rId2" imgW="2971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4" y="3912968"/>
                        <a:ext cx="8032807" cy="529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43517" y="4806466"/>
            <a:ext cx="2087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(4(5) – 8(1))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45380" y="4808053"/>
            <a:ext cx="23225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(8(-4) – 3(5))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613930" y="4808053"/>
            <a:ext cx="2226204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(3(1) – 4(-4))   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073680" y="5352566"/>
            <a:ext cx="1692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(20 – 8)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245380" y="5352566"/>
            <a:ext cx="2089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(-32 – 15)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609167" y="5363678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(3 + 16)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046692" y="5958991"/>
            <a:ext cx="2360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4D4D4D"/>
                </a:solidFill>
              </a:rPr>
              <a:t>12    -47    19</a:t>
            </a:r>
            <a:endParaRPr lang="en-SG" altLang="en-US" sz="2800">
              <a:solidFill>
                <a:srgbClr val="4D4D4D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6224" y="3124254"/>
            <a:ext cx="7758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SG" altLang="en-US" sz="2800">
                <a:solidFill>
                  <a:srgbClr val="003399"/>
                </a:solidFill>
                <a:latin typeface="Trebuchet MS" panose="020B0603020202020204" pitchFamily="34" charset="0"/>
              </a:rPr>
              <a:t>Given, A = [3  4  8] and B=[-4  1  5]. Find A x B.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3066" b="10191"/>
          <a:stretch/>
        </p:blipFill>
        <p:spPr>
          <a:xfrm>
            <a:off x="2765955" y="1124223"/>
            <a:ext cx="3395766" cy="1848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005586-EC77-79FC-58B2-12C0FB9B4D9D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359827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9"/>
          <p:cNvSpPr>
            <a:spLocks noGrp="1"/>
          </p:cNvSpPr>
          <p:nvPr>
            <p:ph idx="1"/>
          </p:nvPr>
        </p:nvSpPr>
        <p:spPr>
          <a:xfrm>
            <a:off x="305065" y="1503410"/>
            <a:ext cx="8533869" cy="86174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2400"/>
              <a:t>Find the </a:t>
            </a:r>
            <a:r>
              <a:rPr lang="en-US" altLang="en-US" sz="2400">
                <a:solidFill>
                  <a:srgbClr val="FF0000"/>
                </a:solidFill>
              </a:rPr>
              <a:t>local</a:t>
            </a:r>
            <a:r>
              <a:rPr lang="en-US" altLang="en-US" sz="2400"/>
              <a:t> Up vector from any </a:t>
            </a:r>
            <a:r>
              <a:rPr lang="en-US" altLang="en-US" sz="2400" b="1"/>
              <a:t>forward</a:t>
            </a:r>
            <a:r>
              <a:rPr lang="en-US" altLang="en-US" sz="2400"/>
              <a:t> vector using the </a:t>
            </a:r>
            <a:r>
              <a:rPr lang="en-US" altLang="en-US" sz="2400" i="1"/>
              <a:t>Double Cross Product.</a:t>
            </a:r>
          </a:p>
          <a:p>
            <a:pPr eaLnBrk="1" hangingPunct="1"/>
            <a:endParaRPr lang="en-SG" altLang="en-US" sz="240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69" y="2269038"/>
            <a:ext cx="2572868" cy="1670359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904543" y="4091321"/>
            <a:ext cx="3589865" cy="2546266"/>
            <a:chOff x="595946" y="3846002"/>
            <a:chExt cx="3929323" cy="2787041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4092" y="3846002"/>
              <a:ext cx="1731412" cy="189810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595946" y="5723467"/>
              <a:ext cx="3929323" cy="90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/>
                <a:t>First calculate the cross product of the Forward vector with the world Up vector to find the Right vector.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805690" y="4323871"/>
            <a:ext cx="3599422" cy="2313716"/>
            <a:chOff x="4460844" y="4100542"/>
            <a:chExt cx="3939784" cy="253250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825" y="4100542"/>
              <a:ext cx="2481350" cy="164356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4460844" y="5723467"/>
              <a:ext cx="3939784" cy="90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/>
                <a:t>Then calculate the cross product of the Forward and Right vector to find the local Up vector.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363473" y="2837496"/>
            <a:ext cx="195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/>
              <a:t>a</a:t>
            </a:r>
            <a:r>
              <a:rPr lang="en-SG" sz="3600"/>
              <a:t> x (</a:t>
            </a:r>
            <a:r>
              <a:rPr lang="en-SG" sz="3600" b="1"/>
              <a:t>b</a:t>
            </a:r>
            <a:r>
              <a:rPr lang="en-SG" sz="3600"/>
              <a:t> x </a:t>
            </a:r>
            <a:r>
              <a:rPr lang="en-SG" sz="3600" b="1"/>
              <a:t>c</a:t>
            </a:r>
            <a:r>
              <a:rPr lang="en-SG" sz="360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84885C-954B-9532-AD33-9E89605787E6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72F05BF7-8151-CEC4-5070-2E68D766D7DB}"/>
              </a:ext>
            </a:extLst>
          </p:cNvPr>
          <p:cNvSpPr txBox="1">
            <a:spLocks/>
          </p:cNvSpPr>
          <p:nvPr/>
        </p:nvSpPr>
        <p:spPr>
          <a:xfrm>
            <a:off x="230925" y="929012"/>
            <a:ext cx="3698524" cy="391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Uses of the cross product</a:t>
            </a:r>
            <a:endParaRPr lang="en-US" altLang="en-US" i="1"/>
          </a:p>
          <a:p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13513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11"/>
          <p:cNvSpPr>
            <a:spLocks noChangeArrowheads="1"/>
          </p:cNvSpPr>
          <p:nvPr/>
        </p:nvSpPr>
        <p:spPr bwMode="auto">
          <a:xfrm>
            <a:off x="5140325" y="3296909"/>
            <a:ext cx="3311525" cy="2055813"/>
          </a:xfrm>
          <a:prstGeom prst="parallelogram">
            <a:avLst>
              <a:gd name="adj" fmla="val 61994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SG" altLang="en-US" b="1"/>
          </a:p>
        </p:txBody>
      </p:sp>
      <p:pic>
        <p:nvPicPr>
          <p:cNvPr id="6" name="Picture 2" descr="http://content.answcdn.com/main/content/img/oxford/Oxford_Sports/0199210896.angle-of-incidenc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401559"/>
            <a:ext cx="3960813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5"/>
          <p:cNvCxnSpPr>
            <a:cxnSpLocks noChangeShapeType="1"/>
          </p:cNvCxnSpPr>
          <p:nvPr/>
        </p:nvCxnSpPr>
        <p:spPr bwMode="auto">
          <a:xfrm rot="10800000">
            <a:off x="5932488" y="4057322"/>
            <a:ext cx="1295400" cy="158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8"/>
          <p:cNvCxnSpPr>
            <a:cxnSpLocks noChangeShapeType="1"/>
          </p:cNvCxnSpPr>
          <p:nvPr/>
        </p:nvCxnSpPr>
        <p:spPr bwMode="auto">
          <a:xfrm rot="5400000">
            <a:off x="6184107" y="4308940"/>
            <a:ext cx="1295400" cy="792163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6566694" y="3408828"/>
            <a:ext cx="1306513" cy="952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230925" y="1274445"/>
            <a:ext cx="5622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/>
              <a:t>Calculate the angle at which a ball bounces.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DFB7F-EE4F-4FE2-EDC8-6D540A4118B8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E9B06DA-53AD-7923-2B47-EFA3F1A87744}"/>
              </a:ext>
            </a:extLst>
          </p:cNvPr>
          <p:cNvSpPr txBox="1">
            <a:spLocks/>
          </p:cNvSpPr>
          <p:nvPr/>
        </p:nvSpPr>
        <p:spPr>
          <a:xfrm>
            <a:off x="230925" y="929012"/>
            <a:ext cx="3698524" cy="391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Uses of the cross product</a:t>
            </a:r>
            <a:endParaRPr lang="en-US" altLang="en-US" i="1"/>
          </a:p>
          <a:p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42996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30925" y="1342967"/>
            <a:ext cx="7945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Used in Gouraud Shading to calculate the angle at which light approaches the camera.</a:t>
            </a:r>
          </a:p>
        </p:txBody>
      </p:sp>
      <p:pic>
        <p:nvPicPr>
          <p:cNvPr id="12" name="Picture 4" descr="http://publib.boulder.ibm.com/infocenter/aix/v6r1/topic/com.ibm.aix.graPHIGS/doc/phigsund/figures/AFM24r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56" y="2253108"/>
            <a:ext cx="5902141" cy="431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14" y="2148606"/>
            <a:ext cx="1785453" cy="2069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14" y="4339382"/>
            <a:ext cx="1761753" cy="2125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C0F8C9-21FF-FBE9-292C-52D06D214087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CD8B83E7-ABB9-CF5A-3B39-A4486187E5C9}"/>
              </a:ext>
            </a:extLst>
          </p:cNvPr>
          <p:cNvSpPr txBox="1">
            <a:spLocks/>
          </p:cNvSpPr>
          <p:nvPr/>
        </p:nvSpPr>
        <p:spPr>
          <a:xfrm>
            <a:off x="230925" y="929012"/>
            <a:ext cx="3698524" cy="391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Uses of the cross product</a:t>
            </a:r>
            <a:endParaRPr lang="en-US" altLang="en-US" i="1"/>
          </a:p>
          <a:p>
            <a:endParaRPr lang="en-SG" altLang="en-US"/>
          </a:p>
        </p:txBody>
      </p:sp>
    </p:spTree>
    <p:extLst>
      <p:ext uri="{BB962C8B-B14F-4D97-AF65-F5344CB8AC3E}">
        <p14:creationId xmlns:p14="http://schemas.microsoft.com/office/powerpoint/2010/main" val="43055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64537"/>
              </p:ext>
            </p:extLst>
          </p:nvPr>
        </p:nvGraphicFramePr>
        <p:xfrm>
          <a:off x="872838" y="3954200"/>
          <a:ext cx="4374665" cy="1337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900" imgH="685800" progId="Equation.3">
                  <p:embed/>
                </p:oleObj>
              </mc:Choice>
              <mc:Fallback>
                <p:oleObj name="Equation" r:id="rId2" imgW="21209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838" y="3954200"/>
                        <a:ext cx="4374665" cy="13379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30925" y="1342967"/>
            <a:ext cx="38033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Finding surface normals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069" y="2862746"/>
            <a:ext cx="2985843" cy="346532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2837" y="5464060"/>
            <a:ext cx="39215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/>
              <a:t>The surface normal is a unit vector, i.e. length = 1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567DEE3C-8479-6CF3-346E-7EC8AE969E3E}"/>
              </a:ext>
            </a:extLst>
          </p:cNvPr>
          <p:cNvSpPr txBox="1">
            <a:spLocks/>
          </p:cNvSpPr>
          <p:nvPr/>
        </p:nvSpPr>
        <p:spPr>
          <a:xfrm>
            <a:off x="230925" y="929012"/>
            <a:ext cx="3698524" cy="391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Uses of the cross product</a:t>
            </a:r>
            <a:endParaRPr lang="en-US" altLang="en-US" i="1"/>
          </a:p>
          <a:p>
            <a:endParaRPr lang="en-SG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645DA2-D7E6-DF67-9728-2966D47394A7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BF7E5-B1E0-56B6-EE41-C518135C0907}"/>
              </a:ext>
            </a:extLst>
          </p:cNvPr>
          <p:cNvSpPr txBox="1"/>
          <p:nvPr/>
        </p:nvSpPr>
        <p:spPr>
          <a:xfrm>
            <a:off x="230925" y="1861983"/>
            <a:ext cx="6520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sz="2000"/>
              <a:t>Recall that everything in a 3D world is made up of triangles.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9F0F1-D455-D6DB-640E-DA679F3DBBC6}"/>
              </a:ext>
            </a:extLst>
          </p:cNvPr>
          <p:cNvSpPr txBox="1"/>
          <p:nvPr/>
        </p:nvSpPr>
        <p:spPr>
          <a:xfrm>
            <a:off x="230925" y="2262678"/>
            <a:ext cx="6520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sz="2000"/>
              <a:t>Every triangle has 3 vertices.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0E72E-D073-13DE-1348-9867CA0D16BD}"/>
              </a:ext>
            </a:extLst>
          </p:cNvPr>
          <p:cNvSpPr txBox="1"/>
          <p:nvPr/>
        </p:nvSpPr>
        <p:spPr>
          <a:xfrm>
            <a:off x="230925" y="2663373"/>
            <a:ext cx="6520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sz="2000"/>
              <a:t>Using the 3 vertices we can get 2 vectors.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E2A31-35C8-6057-8898-2468249FA71F}"/>
              </a:ext>
            </a:extLst>
          </p:cNvPr>
          <p:cNvSpPr txBox="1"/>
          <p:nvPr/>
        </p:nvSpPr>
        <p:spPr>
          <a:xfrm>
            <a:off x="230925" y="3064067"/>
            <a:ext cx="6211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sz="2000"/>
              <a:t>Using the 2 vectors we can get the normal of that triangle/ surface using the cross product:</a:t>
            </a:r>
            <a:endParaRPr lang="en-US" altLang="en-US" sz="2000" baseline="30000"/>
          </a:p>
        </p:txBody>
      </p:sp>
    </p:spTree>
    <p:extLst>
      <p:ext uri="{BB962C8B-B14F-4D97-AF65-F5344CB8AC3E}">
        <p14:creationId xmlns:p14="http://schemas.microsoft.com/office/powerpoint/2010/main" val="4112800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7975" y="1549773"/>
            <a:ext cx="8190566" cy="147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200">
                <a:latin typeface="Trebuchet MS" panose="020B0603020202020204" pitchFamily="34" charset="0"/>
              </a:rPr>
              <a:t>A surface is defined by 2 vectors, A = [3  4  8] and 	B=[-4  1  5]. </a:t>
            </a:r>
          </a:p>
          <a:p>
            <a:pPr>
              <a:spcBef>
                <a:spcPct val="20000"/>
              </a:spcBef>
            </a:pPr>
            <a:endParaRPr lang="en-US" altLang="en-US" sz="600">
              <a:latin typeface="Trebuchet MS" panose="020B0603020202020204" pitchFamily="34" charset="0"/>
            </a:endParaRPr>
          </a:p>
          <a:p>
            <a:pPr marL="0" indent="0">
              <a:spcBef>
                <a:spcPct val="20000"/>
              </a:spcBef>
            </a:pPr>
            <a:r>
              <a:rPr lang="en-US" altLang="en-US" sz="2200">
                <a:latin typeface="Trebuchet MS" panose="020B0603020202020204" pitchFamily="34" charset="0"/>
              </a:rPr>
              <a:t>Find the surface normal so that it can be used to determine the surface normal after a collision.</a:t>
            </a: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975" y="906588"/>
            <a:ext cx="55071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Example of finding a surface normal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7CDBD3-4F63-11F2-822E-30FEF435BC6E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EF06ADA-ECCD-7DE5-F6E6-2188CF655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3142770"/>
            <a:ext cx="6615339" cy="302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800">
                <a:solidFill>
                  <a:srgbClr val="0070C0"/>
                </a:solidFill>
                <a:latin typeface="Trebuchet MS" panose="020B0603020202020204" pitchFamily="34" charset="0"/>
              </a:rPr>
              <a:t>Solution:</a:t>
            </a:r>
          </a:p>
          <a:p>
            <a:pPr>
              <a:spcBef>
                <a:spcPct val="20000"/>
              </a:spcBef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en-US" sz="2200">
                <a:solidFill>
                  <a:srgbClr val="003399"/>
                </a:solidFill>
                <a:latin typeface="Trebuchet MS" panose="020B0603020202020204" pitchFamily="34" charset="0"/>
              </a:rPr>
              <a:t>Step 1. Cross product returns another vector:</a:t>
            </a:r>
          </a:p>
          <a:p>
            <a:pPr>
              <a:spcBef>
                <a:spcPct val="20000"/>
              </a:spcBef>
            </a:pPr>
            <a:endParaRPr lang="en-US" altLang="en-US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en-US" sz="2200">
                <a:solidFill>
                  <a:srgbClr val="003399"/>
                </a:solidFill>
                <a:latin typeface="Trebuchet MS" panose="020B0603020202020204" pitchFamily="34" charset="0"/>
              </a:rPr>
              <a:t>		= [(4(5) – 8(1))  (8(-4) – 3(5))  (3(1) – 4(-4))]</a:t>
            </a:r>
          </a:p>
          <a:p>
            <a:pPr>
              <a:spcBef>
                <a:spcPct val="20000"/>
              </a:spcBef>
            </a:pPr>
            <a:r>
              <a:rPr lang="en-US" altLang="en-US" sz="2200">
                <a:solidFill>
                  <a:srgbClr val="003399"/>
                </a:solidFill>
                <a:latin typeface="Trebuchet MS" panose="020B0603020202020204" pitchFamily="34" charset="0"/>
              </a:rPr>
              <a:t>		= [(20 - 8)          (-32 – 15)       (3 + 16)   ]</a:t>
            </a:r>
          </a:p>
          <a:p>
            <a:pPr>
              <a:spcBef>
                <a:spcPct val="20000"/>
              </a:spcBef>
            </a:pPr>
            <a:r>
              <a:rPr lang="en-US" altLang="en-US" sz="2200">
                <a:solidFill>
                  <a:srgbClr val="003399"/>
                </a:solidFill>
                <a:latin typeface="Trebuchet MS" panose="020B0603020202020204" pitchFamily="34" charset="0"/>
              </a:rPr>
              <a:t>		= [    12                   47                19       ] </a:t>
            </a:r>
          </a:p>
          <a:p>
            <a:pPr>
              <a:spcBef>
                <a:spcPct val="20000"/>
              </a:spcBef>
            </a:pPr>
            <a:endParaRPr lang="en-US" altLang="en-US" sz="8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200">
              <a:solidFill>
                <a:srgbClr val="003399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16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850038"/>
              </p:ext>
            </p:extLst>
          </p:nvPr>
        </p:nvGraphicFramePr>
        <p:xfrm>
          <a:off x="395287" y="1156421"/>
          <a:ext cx="8372517" cy="609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13200" imgH="292100" progId="Equation.3">
                  <p:embed/>
                </p:oleObj>
              </mc:Choice>
              <mc:Fallback>
                <p:oleObj name="Equation" r:id="rId2" imgW="4013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" y="1156421"/>
                        <a:ext cx="8372517" cy="60921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155826"/>
              </p:ext>
            </p:extLst>
          </p:nvPr>
        </p:nvGraphicFramePr>
        <p:xfrm>
          <a:off x="2790932" y="3190822"/>
          <a:ext cx="3581225" cy="142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63700" imgH="660400" progId="Equation.3">
                  <p:embed/>
                </p:oleObj>
              </mc:Choice>
              <mc:Fallback>
                <p:oleObj name="Equation" r:id="rId4" imgW="16637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932" y="3190822"/>
                        <a:ext cx="3581225" cy="1421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95287" y="492867"/>
            <a:ext cx="4506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400">
                <a:solidFill>
                  <a:srgbClr val="003399"/>
                </a:solidFill>
              </a:rPr>
              <a:t>Step 2. Find the magnitude of AxB:</a:t>
            </a:r>
          </a:p>
        </p:txBody>
      </p:sp>
      <p:sp>
        <p:nvSpPr>
          <p:cNvPr id="8" name="Rectangle 7"/>
          <p:cNvSpPr/>
          <p:nvPr/>
        </p:nvSpPr>
        <p:spPr>
          <a:xfrm>
            <a:off x="395287" y="2216619"/>
            <a:ext cx="5320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400">
                <a:solidFill>
                  <a:srgbClr val="003399"/>
                </a:solidFill>
              </a:rPr>
              <a:t>Step 3. Surface normal = normalized AxB</a:t>
            </a:r>
            <a:r>
              <a:rPr lang="en-US" altLang="en-US" sz="2800">
                <a:solidFill>
                  <a:srgbClr val="00339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603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E15892-6900-37D8-7798-F652FC104BFD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33828-DBD0-0519-A9E6-6A353185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3" y="1561742"/>
            <a:ext cx="6257925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01D86-D396-62D8-17F6-865DF9DD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088" y="2394603"/>
            <a:ext cx="5409824" cy="339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D91B36-E24A-F088-FE9C-F7A05BC10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43" y="1072497"/>
            <a:ext cx="4596050" cy="4031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DF8C56-D1A7-004C-576D-46ED49706E6F}"/>
              </a:ext>
            </a:extLst>
          </p:cNvPr>
          <p:cNvSpPr txBox="1"/>
          <p:nvPr/>
        </p:nvSpPr>
        <p:spPr>
          <a:xfrm>
            <a:off x="-3309" y="6657945"/>
            <a:ext cx="52097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u="none" strike="noStrike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https://web.iit.edu/sites/web/files/departments/academic-affairs/academic-resource-center/pdfs/Cross_Product_Workshop.pdf</a:t>
            </a:r>
            <a:endParaRPr lang="en-SG" sz="7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80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CE9719-7F06-221C-1287-84AE28F1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24" y="360528"/>
            <a:ext cx="6067425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E38DB-D7F7-E553-3B61-5F44262CE00B}"/>
              </a:ext>
            </a:extLst>
          </p:cNvPr>
          <p:cNvSpPr txBox="1"/>
          <p:nvPr/>
        </p:nvSpPr>
        <p:spPr>
          <a:xfrm>
            <a:off x="0" y="6519446"/>
            <a:ext cx="53158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>
                <a:solidFill>
                  <a:schemeClr val="bg1">
                    <a:lumMod val="85000"/>
                  </a:schemeClr>
                </a:solidFill>
              </a:rPr>
              <a:t>https://www.quora.com/If-there-are-three-vectors-the-dot-product-between-the-first-and-second-vector-is-zero-and-the-cross-product-between-first-and-third-vector-zero-What-is-the-angle-between-the-second-vector-and-the-third-vector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4425E-9CC0-8188-E7E7-2C70BDC907DB}"/>
              </a:ext>
            </a:extLst>
          </p:cNvPr>
          <p:cNvSpPr txBox="1"/>
          <p:nvPr/>
        </p:nvSpPr>
        <p:spPr>
          <a:xfrm>
            <a:off x="2923263" y="2010984"/>
            <a:ext cx="2843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/>
              <a:t>Vectors </a:t>
            </a:r>
            <a:r>
              <a:rPr lang="en-SG" sz="2800" b="1"/>
              <a:t>A</a:t>
            </a:r>
            <a:r>
              <a:rPr lang="en-SG" sz="2800"/>
              <a:t>, </a:t>
            </a:r>
            <a:r>
              <a:rPr lang="en-SG" sz="2800" b="1"/>
              <a:t>B</a:t>
            </a:r>
            <a:r>
              <a:rPr lang="en-SG" sz="2800"/>
              <a:t> and </a:t>
            </a:r>
            <a:r>
              <a:rPr lang="en-SG" sz="2800" b="1"/>
              <a:t>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A27D9-AA71-1038-DC66-3340D7F5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57" y="2934834"/>
            <a:ext cx="2803026" cy="4241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790038-4694-2903-57C3-DA16B9FC837A}"/>
              </a:ext>
            </a:extLst>
          </p:cNvPr>
          <p:cNvSpPr/>
          <p:nvPr/>
        </p:nvSpPr>
        <p:spPr>
          <a:xfrm>
            <a:off x="4305869" y="416257"/>
            <a:ext cx="3084394" cy="272955"/>
          </a:xfrm>
          <a:prstGeom prst="rect">
            <a:avLst/>
          </a:prstGeom>
          <a:solidFill>
            <a:srgbClr val="00B05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438333-1115-8B1A-9510-76D3BFF73DA9}"/>
              </a:ext>
            </a:extLst>
          </p:cNvPr>
          <p:cNvSpPr/>
          <p:nvPr/>
        </p:nvSpPr>
        <p:spPr>
          <a:xfrm>
            <a:off x="4701654" y="690350"/>
            <a:ext cx="2688609" cy="272955"/>
          </a:xfrm>
          <a:prstGeom prst="rect">
            <a:avLst/>
          </a:prstGeom>
          <a:solidFill>
            <a:srgbClr val="FF0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BD9C3-C1C3-E45E-87AF-F320E1974D8F}"/>
              </a:ext>
            </a:extLst>
          </p:cNvPr>
          <p:cNvSpPr/>
          <p:nvPr/>
        </p:nvSpPr>
        <p:spPr>
          <a:xfrm>
            <a:off x="1463224" y="984914"/>
            <a:ext cx="2132961" cy="272955"/>
          </a:xfrm>
          <a:prstGeom prst="rect">
            <a:avLst/>
          </a:prstGeom>
          <a:solidFill>
            <a:srgbClr val="FF0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399C1A-FEE5-FD2E-1937-C9628F4F09C8}"/>
              </a:ext>
            </a:extLst>
          </p:cNvPr>
          <p:cNvSpPr txBox="1"/>
          <p:nvPr/>
        </p:nvSpPr>
        <p:spPr>
          <a:xfrm>
            <a:off x="1517128" y="444243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/>
              <a:t>A </a:t>
            </a:r>
            <a:r>
              <a:rPr lang="en-SG" sz="2400"/>
              <a:t>∙</a:t>
            </a:r>
            <a:r>
              <a:rPr lang="en-SG" sz="2000"/>
              <a:t> </a:t>
            </a:r>
            <a:r>
              <a:rPr lang="en-SG" sz="2000" b="1"/>
              <a:t>B</a:t>
            </a:r>
            <a:r>
              <a:rPr lang="en-SG" sz="2000"/>
              <a:t> = 0</a:t>
            </a:r>
            <a:endParaRPr lang="en-SG" sz="20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1E962F-4E84-336B-E688-9C6C5D3432F4}"/>
              </a:ext>
            </a:extLst>
          </p:cNvPr>
          <p:cNvSpPr txBox="1"/>
          <p:nvPr/>
        </p:nvSpPr>
        <p:spPr>
          <a:xfrm>
            <a:off x="1476905" y="485769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ym typeface="Wingdings" panose="05000000000000000000" pitchFamily="2" charset="2"/>
              </a:rPr>
              <a:t> Cos </a:t>
            </a:r>
            <a:r>
              <a:rPr lang="el-GR">
                <a:sym typeface="Wingdings" panose="05000000000000000000" pitchFamily="2" charset="2"/>
              </a:rPr>
              <a:t>θ</a:t>
            </a:r>
            <a:r>
              <a:rPr lang="en-SG">
                <a:sym typeface="Wingdings" panose="05000000000000000000" pitchFamily="2" charset="2"/>
              </a:rPr>
              <a:t> = 0</a:t>
            </a:r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0E2380-E959-0A7B-D31D-42923B616C42}"/>
              </a:ext>
            </a:extLst>
          </p:cNvPr>
          <p:cNvSpPr txBox="1"/>
          <p:nvPr/>
        </p:nvSpPr>
        <p:spPr>
          <a:xfrm>
            <a:off x="1476904" y="519669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ym typeface="Wingdings" panose="05000000000000000000" pitchFamily="2" charset="2"/>
              </a:rPr>
              <a:t> </a:t>
            </a:r>
            <a:r>
              <a:rPr lang="el-GR">
                <a:sym typeface="Wingdings" panose="05000000000000000000" pitchFamily="2" charset="2"/>
              </a:rPr>
              <a:t>θ</a:t>
            </a:r>
            <a:r>
              <a:rPr lang="en-SG">
                <a:sym typeface="Wingdings" panose="05000000000000000000" pitchFamily="2" charset="2"/>
              </a:rPr>
              <a:t> = 90</a:t>
            </a:r>
            <a:r>
              <a:rPr lang="en-SG" baseline="30000">
                <a:sym typeface="Wingdings" panose="05000000000000000000" pitchFamily="2" charset="2"/>
              </a:rPr>
              <a:t>o</a:t>
            </a:r>
            <a:endParaRPr lang="en-SG" baseline="3000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C74D8433-3FB4-94EF-3174-FCE427EDB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330" y="2778676"/>
            <a:ext cx="3311923" cy="743493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5D572247-0C2E-8B41-0941-F56202892D5B}"/>
              </a:ext>
            </a:extLst>
          </p:cNvPr>
          <p:cNvGrpSpPr/>
          <p:nvPr/>
        </p:nvGrpSpPr>
        <p:grpSpPr>
          <a:xfrm>
            <a:off x="6026837" y="3368066"/>
            <a:ext cx="1603407" cy="691294"/>
            <a:chOff x="5588847" y="3506897"/>
            <a:chExt cx="1603407" cy="691294"/>
          </a:xfrm>
        </p:grpSpPr>
        <p:sp>
          <p:nvSpPr>
            <p:cNvPr id="84" name="Right Brace 83">
              <a:extLst>
                <a:ext uri="{FF2B5EF4-FFF2-40B4-BE49-F238E27FC236}">
                  <a16:creationId xmlns:a16="http://schemas.microsoft.com/office/drawing/2014/main" id="{78E454D8-6280-CC9B-8B73-D5FBB5A4ECBA}"/>
                </a:ext>
              </a:extLst>
            </p:cNvPr>
            <p:cNvSpPr/>
            <p:nvPr/>
          </p:nvSpPr>
          <p:spPr>
            <a:xfrm rot="5400000">
              <a:off x="6282974" y="2812770"/>
              <a:ext cx="215153" cy="1603407"/>
            </a:xfrm>
            <a:prstGeom prst="rightBrace">
              <a:avLst>
                <a:gd name="adj1" fmla="val 54762"/>
                <a:gd name="adj2" fmla="val 50000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33AE2CB-0C27-BD90-82FA-ADCD7F40C8B2}"/>
                </a:ext>
              </a:extLst>
            </p:cNvPr>
            <p:cNvSpPr txBox="1"/>
            <p:nvPr/>
          </p:nvSpPr>
          <p:spPr>
            <a:xfrm>
              <a:off x="6134058" y="3736526"/>
              <a:ext cx="679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00B0F0"/>
                  </a:solidFill>
                </a:rPr>
                <a:t>= 0</a:t>
              </a:r>
              <a:endParaRPr lang="en-SG" sz="2400" b="1">
                <a:solidFill>
                  <a:srgbClr val="00B0F0"/>
                </a:solidFill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98E8A77-2C3E-39DE-9833-E193F8FDDEFE}"/>
              </a:ext>
            </a:extLst>
          </p:cNvPr>
          <p:cNvSpPr txBox="1"/>
          <p:nvPr/>
        </p:nvSpPr>
        <p:spPr>
          <a:xfrm>
            <a:off x="6572048" y="3987734"/>
            <a:ext cx="1254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>
                <a:solidFill>
                  <a:srgbClr val="00B0F0"/>
                </a:solidFill>
              </a:rPr>
              <a:t>sin </a:t>
            </a:r>
            <a:r>
              <a:rPr lang="el-GR" sz="2400">
                <a:solidFill>
                  <a:srgbClr val="00B0F0"/>
                </a:solidFill>
              </a:rPr>
              <a:t>θ</a:t>
            </a:r>
            <a:r>
              <a:rPr lang="en-SG" sz="2400">
                <a:solidFill>
                  <a:srgbClr val="00B0F0"/>
                </a:solidFill>
              </a:rPr>
              <a:t> = 0 </a:t>
            </a:r>
            <a:endParaRPr lang="en-SG" sz="1600">
              <a:solidFill>
                <a:srgbClr val="00B0F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8EE690-A687-E3E3-CA3E-F3F4C22BEA69}"/>
              </a:ext>
            </a:extLst>
          </p:cNvPr>
          <p:cNvSpPr txBox="1"/>
          <p:nvPr/>
        </p:nvSpPr>
        <p:spPr>
          <a:xfrm>
            <a:off x="6986986" y="4398405"/>
            <a:ext cx="1038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>
                <a:solidFill>
                  <a:srgbClr val="00B0F0"/>
                </a:solidFill>
              </a:rPr>
              <a:t>θ</a:t>
            </a:r>
            <a:r>
              <a:rPr lang="en-SG" sz="2400">
                <a:solidFill>
                  <a:srgbClr val="00B0F0"/>
                </a:solidFill>
              </a:rPr>
              <a:t> = 0</a:t>
            </a:r>
            <a:r>
              <a:rPr lang="en-SG" sz="2400" baseline="30000">
                <a:solidFill>
                  <a:srgbClr val="00B0F0"/>
                </a:solidFill>
              </a:rPr>
              <a:t>o</a:t>
            </a:r>
            <a:r>
              <a:rPr lang="en-SG" sz="2400">
                <a:solidFill>
                  <a:srgbClr val="00B0F0"/>
                </a:solidFill>
              </a:rPr>
              <a:t> </a:t>
            </a:r>
            <a:endParaRPr lang="en-SG" sz="1600">
              <a:solidFill>
                <a:srgbClr val="00B0F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6FBCFA-8893-7CD9-C9A8-AAA89284BF6B}"/>
              </a:ext>
            </a:extLst>
          </p:cNvPr>
          <p:cNvSpPr txBox="1"/>
          <p:nvPr/>
        </p:nvSpPr>
        <p:spPr>
          <a:xfrm>
            <a:off x="4396642" y="5030984"/>
            <a:ext cx="4149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>
                <a:solidFill>
                  <a:srgbClr val="00B0F0"/>
                </a:solidFill>
              </a:rPr>
              <a:t>The angle between </a:t>
            </a:r>
            <a:r>
              <a:rPr lang="en-SG" sz="2400" b="1">
                <a:solidFill>
                  <a:srgbClr val="00B0F0"/>
                </a:solidFill>
              </a:rPr>
              <a:t>A</a:t>
            </a:r>
            <a:r>
              <a:rPr lang="en-SG" sz="2400">
                <a:solidFill>
                  <a:srgbClr val="00B0F0"/>
                </a:solidFill>
              </a:rPr>
              <a:t> and </a:t>
            </a:r>
            <a:r>
              <a:rPr lang="en-SG" sz="2400" b="1">
                <a:solidFill>
                  <a:srgbClr val="00B0F0"/>
                </a:solidFill>
              </a:rPr>
              <a:t>C</a:t>
            </a:r>
            <a:r>
              <a:rPr lang="en-SG" sz="2400">
                <a:solidFill>
                  <a:srgbClr val="00B0F0"/>
                </a:solidFill>
              </a:rPr>
              <a:t> is 0.</a:t>
            </a:r>
            <a:endParaRPr lang="en-SG" sz="160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DA7D43-ADF4-C626-12A3-54E3F31FBEC3}"/>
              </a:ext>
            </a:extLst>
          </p:cNvPr>
          <p:cNvSpPr txBox="1"/>
          <p:nvPr/>
        </p:nvSpPr>
        <p:spPr>
          <a:xfrm>
            <a:off x="4396643" y="5489124"/>
            <a:ext cx="273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1">
                <a:solidFill>
                  <a:srgbClr val="00B0F0"/>
                </a:solidFill>
              </a:rPr>
              <a:t>A</a:t>
            </a:r>
            <a:r>
              <a:rPr lang="en-SG" sz="2400">
                <a:solidFill>
                  <a:srgbClr val="00B0F0"/>
                </a:solidFill>
              </a:rPr>
              <a:t> and </a:t>
            </a:r>
            <a:r>
              <a:rPr lang="en-SG" sz="2400" b="1">
                <a:solidFill>
                  <a:srgbClr val="00B0F0"/>
                </a:solidFill>
              </a:rPr>
              <a:t>C</a:t>
            </a:r>
            <a:r>
              <a:rPr lang="en-SG" sz="2400">
                <a:solidFill>
                  <a:srgbClr val="00B0F0"/>
                </a:solidFill>
              </a:rPr>
              <a:t> are parallel.</a:t>
            </a:r>
            <a:endParaRPr lang="en-SG" sz="1600">
              <a:solidFill>
                <a:srgbClr val="00B0F0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4EFD1E1-39A6-F7E2-7A44-8E1F23235A62}"/>
              </a:ext>
            </a:extLst>
          </p:cNvPr>
          <p:cNvGrpSpPr/>
          <p:nvPr/>
        </p:nvGrpSpPr>
        <p:grpSpPr>
          <a:xfrm>
            <a:off x="4413009" y="3375168"/>
            <a:ext cx="1521790" cy="1023724"/>
            <a:chOff x="3975019" y="3513999"/>
            <a:chExt cx="1521790" cy="102372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53AEC0-24ED-8EE3-4187-43E62904D98D}"/>
                </a:ext>
              </a:extLst>
            </p:cNvPr>
            <p:cNvSpPr txBox="1"/>
            <p:nvPr/>
          </p:nvSpPr>
          <p:spPr>
            <a:xfrm>
              <a:off x="3975019" y="3706726"/>
              <a:ext cx="15217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>
                  <a:solidFill>
                    <a:srgbClr val="00B0F0"/>
                  </a:solidFill>
                </a:rPr>
                <a:t>magnitude is 0, so must be the zero vector</a:t>
              </a:r>
            </a:p>
          </p:txBody>
        </p:sp>
        <p:sp>
          <p:nvSpPr>
            <p:cNvPr id="92" name="Right Brace 91">
              <a:extLst>
                <a:ext uri="{FF2B5EF4-FFF2-40B4-BE49-F238E27FC236}">
                  <a16:creationId xmlns:a16="http://schemas.microsoft.com/office/drawing/2014/main" id="{CC3EB549-7429-32A9-C778-72D5B6E463BE}"/>
                </a:ext>
              </a:extLst>
            </p:cNvPr>
            <p:cNvSpPr/>
            <p:nvPr/>
          </p:nvSpPr>
          <p:spPr>
            <a:xfrm rot="5400000">
              <a:off x="4497443" y="3162818"/>
              <a:ext cx="215153" cy="917516"/>
            </a:xfrm>
            <a:prstGeom prst="rightBrace">
              <a:avLst>
                <a:gd name="adj1" fmla="val 54762"/>
                <a:gd name="adj2" fmla="val 50000"/>
              </a:avLst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426886-B1D5-869E-F7D9-1E07EE75E7A9}"/>
              </a:ext>
            </a:extLst>
          </p:cNvPr>
          <p:cNvGrpSpPr/>
          <p:nvPr/>
        </p:nvGrpSpPr>
        <p:grpSpPr>
          <a:xfrm>
            <a:off x="3435642" y="3873760"/>
            <a:ext cx="438263" cy="1971606"/>
            <a:chOff x="3435642" y="3873760"/>
            <a:chExt cx="438263" cy="19716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17AB2AB-7789-A37B-9920-AF893A1A1425}"/>
                </a:ext>
              </a:extLst>
            </p:cNvPr>
            <p:cNvSpPr txBox="1"/>
            <p:nvPr/>
          </p:nvSpPr>
          <p:spPr>
            <a:xfrm>
              <a:off x="3487261" y="4598460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/>
                <a:t>C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D72A45D-9BF4-8A64-B093-E0D6730A3873}"/>
                </a:ext>
              </a:extLst>
            </p:cNvPr>
            <p:cNvGrpSpPr/>
            <p:nvPr/>
          </p:nvGrpSpPr>
          <p:grpSpPr>
            <a:xfrm rot="16200000">
              <a:off x="2449839" y="4859563"/>
              <a:ext cx="1971606" cy="0"/>
              <a:chOff x="1374017" y="6027269"/>
              <a:chExt cx="1971606" cy="0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AABEE6A6-8E76-5B69-69FD-C091F35B0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7977" y="6027269"/>
                <a:ext cx="126764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EAB6F144-F908-7D7B-EDD9-AA88751BD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4017" y="6027269"/>
                <a:ext cx="754368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5B7D6B-B5A4-5ED6-7B4E-23F0298194D5}"/>
              </a:ext>
            </a:extLst>
          </p:cNvPr>
          <p:cNvGrpSpPr/>
          <p:nvPr/>
        </p:nvGrpSpPr>
        <p:grpSpPr>
          <a:xfrm>
            <a:off x="769822" y="3890187"/>
            <a:ext cx="2437488" cy="2454041"/>
            <a:chOff x="769822" y="3890187"/>
            <a:chExt cx="2437488" cy="24540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CB5E9B-F5DB-F307-722F-7BD34C706FF0}"/>
                </a:ext>
              </a:extLst>
            </p:cNvPr>
            <p:cNvSpPr txBox="1"/>
            <p:nvPr/>
          </p:nvSpPr>
          <p:spPr>
            <a:xfrm>
              <a:off x="769822" y="4598460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/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6FD054-331F-B848-46E6-FE97376D415E}"/>
                </a:ext>
              </a:extLst>
            </p:cNvPr>
            <p:cNvSpPr txBox="1"/>
            <p:nvPr/>
          </p:nvSpPr>
          <p:spPr>
            <a:xfrm>
              <a:off x="2004747" y="5821008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/>
                <a:t>B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2871F8-576D-EB7D-E505-F76B84B0A6EC}"/>
                </a:ext>
              </a:extLst>
            </p:cNvPr>
            <p:cNvSpPr/>
            <p:nvPr/>
          </p:nvSpPr>
          <p:spPr>
            <a:xfrm>
              <a:off x="1260182" y="5607399"/>
              <a:ext cx="254394" cy="2543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3E2E903-B676-DDF7-4025-D4076F3CE03F}"/>
                </a:ext>
              </a:extLst>
            </p:cNvPr>
            <p:cNvGrpSpPr/>
            <p:nvPr/>
          </p:nvGrpSpPr>
          <p:grpSpPr>
            <a:xfrm>
              <a:off x="1235704" y="5841442"/>
              <a:ext cx="1971606" cy="0"/>
              <a:chOff x="1109472" y="5976200"/>
              <a:chExt cx="1971606" cy="0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779648D8-0181-9BD9-F2C5-EE3B1A0B4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32" y="5976200"/>
                <a:ext cx="126764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466E7D5E-D3AF-DFD6-5B5E-3380946DD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9472" y="5976200"/>
                <a:ext cx="754368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5278B81-84C6-8519-1468-A482DC3A565B}"/>
                </a:ext>
              </a:extLst>
            </p:cNvPr>
            <p:cNvGrpSpPr/>
            <p:nvPr/>
          </p:nvGrpSpPr>
          <p:grpSpPr>
            <a:xfrm rot="16200000">
              <a:off x="272695" y="4875990"/>
              <a:ext cx="1971606" cy="0"/>
              <a:chOff x="1109472" y="5976200"/>
              <a:chExt cx="1971606" cy="0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85B0996-E7E1-A125-2E11-60549B75B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32" y="5976200"/>
                <a:ext cx="126764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5A8A5C15-35CC-7F15-09D7-0DE6BD3C6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9472" y="5976200"/>
                <a:ext cx="754368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838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88" grpId="0"/>
      <p:bldP spid="89" grpId="0"/>
      <p:bldP spid="90" grpId="0"/>
      <p:bldP spid="9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4846" y="988943"/>
            <a:ext cx="8661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The order of the 2 vectors is important! </a:t>
            </a:r>
          </a:p>
          <a:p>
            <a:r>
              <a:rPr lang="en-US" altLang="en-US" sz="2800"/>
              <a:t>Crossing the wrong way gives a negative (opposite) vector!</a:t>
            </a:r>
          </a:p>
        </p:txBody>
      </p:sp>
      <p:pic>
        <p:nvPicPr>
          <p:cNvPr id="2052" name="Picture 4" descr="cross product vector diagram">
            <a:extLst>
              <a:ext uri="{FF2B5EF4-FFF2-40B4-BE49-F238E27FC236}">
                <a16:creationId xmlns:a16="http://schemas.microsoft.com/office/drawing/2014/main" id="{B5E79115-84F9-A358-41D9-7557528E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56" y="2197700"/>
            <a:ext cx="2490094" cy="346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96ED09-CADD-F209-3B99-647393A0EE59}"/>
              </a:ext>
            </a:extLst>
          </p:cNvPr>
          <p:cNvSpPr txBox="1"/>
          <p:nvPr/>
        </p:nvSpPr>
        <p:spPr>
          <a:xfrm>
            <a:off x="3324429" y="5661194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/>
              <a:t>a x b != b x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DAC5E5-8DCB-E96F-21CE-63B20A738DC5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22109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A9E38D-4457-6DFE-51CE-0E6063DE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24" y="5361097"/>
            <a:ext cx="5291466" cy="12099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59AFAB-EE21-25DD-2458-2BCA330AF71F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6310CB-EED1-3EDA-6461-C39FBE2A4A8E}"/>
              </a:ext>
            </a:extLst>
          </p:cNvPr>
          <p:cNvGrpSpPr/>
          <p:nvPr/>
        </p:nvGrpSpPr>
        <p:grpSpPr>
          <a:xfrm>
            <a:off x="2263721" y="1717561"/>
            <a:ext cx="876924" cy="1569660"/>
            <a:chOff x="2878112" y="2203789"/>
            <a:chExt cx="876924" cy="15696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79742-6ADE-6C36-91F1-00CCE9EC69DF}"/>
                </a:ext>
              </a:extLst>
            </p:cNvPr>
            <p:cNvSpPr txBox="1"/>
            <p:nvPr/>
          </p:nvSpPr>
          <p:spPr>
            <a:xfrm>
              <a:off x="3098173" y="2203789"/>
              <a:ext cx="4010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200"/>
                <a:t>*</a:t>
              </a:r>
            </a:p>
            <a:p>
              <a:pPr algn="ctr"/>
              <a:r>
                <a:rPr lang="en-SG" sz="3200"/>
                <a:t>*</a:t>
              </a:r>
            </a:p>
            <a:p>
              <a:pPr algn="ctr"/>
              <a:r>
                <a:rPr lang="en-SG" sz="3200"/>
                <a:t>*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59B0D3-41D9-812B-3B7B-1E40E39A0155}"/>
                </a:ext>
              </a:extLst>
            </p:cNvPr>
            <p:cNvCxnSpPr/>
            <p:nvPr/>
          </p:nvCxnSpPr>
          <p:spPr>
            <a:xfrm>
              <a:off x="2878112" y="2539447"/>
              <a:ext cx="8769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0875F5-8BDD-79BF-A752-E4ED2422E6B3}"/>
                </a:ext>
              </a:extLst>
            </p:cNvPr>
            <p:cNvCxnSpPr/>
            <p:nvPr/>
          </p:nvCxnSpPr>
          <p:spPr>
            <a:xfrm>
              <a:off x="2878112" y="3034568"/>
              <a:ext cx="8769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830949-2B71-5575-889E-D18E839DE405}"/>
                </a:ext>
              </a:extLst>
            </p:cNvPr>
            <p:cNvCxnSpPr/>
            <p:nvPr/>
          </p:nvCxnSpPr>
          <p:spPr>
            <a:xfrm>
              <a:off x="2878112" y="3529244"/>
              <a:ext cx="8769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84D4CDE-85FC-0853-FCEA-4F4C5807E3F0}"/>
              </a:ext>
            </a:extLst>
          </p:cNvPr>
          <p:cNvSpPr txBox="1"/>
          <p:nvPr/>
        </p:nvSpPr>
        <p:spPr>
          <a:xfrm>
            <a:off x="4233531" y="2132224"/>
            <a:ext cx="312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/>
              <a:t>A</a:t>
            </a:r>
            <a:r>
              <a:rPr lang="en-SG" sz="3200" baseline="-25000"/>
              <a:t>x</a:t>
            </a:r>
            <a:r>
              <a:rPr lang="en-SG" sz="3200" b="1"/>
              <a:t>B</a:t>
            </a:r>
            <a:r>
              <a:rPr lang="en-SG" sz="3200" baseline="-25000"/>
              <a:t>x</a:t>
            </a:r>
            <a:r>
              <a:rPr lang="en-SG" sz="3200"/>
              <a:t> + </a:t>
            </a:r>
            <a:r>
              <a:rPr lang="en-SG" sz="3200" b="1"/>
              <a:t>A</a:t>
            </a:r>
            <a:r>
              <a:rPr lang="en-SG" sz="3200" baseline="-25000"/>
              <a:t>y</a:t>
            </a:r>
            <a:r>
              <a:rPr lang="en-SG" sz="3200" b="1"/>
              <a:t>B</a:t>
            </a:r>
            <a:r>
              <a:rPr lang="en-SG" sz="3200" baseline="-25000"/>
              <a:t>y</a:t>
            </a:r>
            <a:r>
              <a:rPr lang="en-SG" sz="3200"/>
              <a:t> + </a:t>
            </a:r>
            <a:r>
              <a:rPr lang="en-SG" sz="3200" b="1"/>
              <a:t>A</a:t>
            </a:r>
            <a:r>
              <a:rPr lang="en-SG" sz="3200" baseline="-25000"/>
              <a:t>z</a:t>
            </a:r>
            <a:r>
              <a:rPr lang="en-SG" sz="3200" b="1"/>
              <a:t>B</a:t>
            </a:r>
            <a:r>
              <a:rPr lang="en-SG" sz="3200" baseline="-25000"/>
              <a:t>z</a:t>
            </a:r>
            <a:endParaRPr lang="en-SG" sz="32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13194D-DC4F-2F43-34C6-7C60DB89678B}"/>
              </a:ext>
            </a:extLst>
          </p:cNvPr>
          <p:cNvGrpSpPr/>
          <p:nvPr/>
        </p:nvGrpSpPr>
        <p:grpSpPr>
          <a:xfrm>
            <a:off x="1671609" y="1063710"/>
            <a:ext cx="592112" cy="2235593"/>
            <a:chOff x="2286000" y="1549938"/>
            <a:chExt cx="592112" cy="2235593"/>
          </a:xfrm>
        </p:grpSpPr>
        <p:sp>
          <p:nvSpPr>
            <p:cNvPr id="21" name="Double Bracket 20">
              <a:extLst>
                <a:ext uri="{FF2B5EF4-FFF2-40B4-BE49-F238E27FC236}">
                  <a16:creationId xmlns:a16="http://schemas.microsoft.com/office/drawing/2014/main" id="{D68C8002-0785-AB37-DCD7-3956E182CFE2}"/>
                </a:ext>
              </a:extLst>
            </p:cNvPr>
            <p:cNvSpPr/>
            <p:nvPr/>
          </p:nvSpPr>
          <p:spPr>
            <a:xfrm>
              <a:off x="2286000" y="2218779"/>
              <a:ext cx="592112" cy="1566752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BC5BBD-6ABA-71A6-817C-41617AF92447}"/>
                </a:ext>
              </a:extLst>
            </p:cNvPr>
            <p:cNvSpPr txBox="1"/>
            <p:nvPr/>
          </p:nvSpPr>
          <p:spPr>
            <a:xfrm>
              <a:off x="2396510" y="2213717"/>
              <a:ext cx="37061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/>
                <a:t>x</a:t>
              </a:r>
            </a:p>
            <a:p>
              <a:r>
                <a:rPr lang="en-SG" sz="3200"/>
                <a:t>y</a:t>
              </a:r>
            </a:p>
            <a:p>
              <a:r>
                <a:rPr lang="en-SG" sz="3200"/>
                <a:t>z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DE9934-7028-8E6A-F682-BD084F7DF7FC}"/>
                </a:ext>
              </a:extLst>
            </p:cNvPr>
            <p:cNvSpPr txBox="1"/>
            <p:nvPr/>
          </p:nvSpPr>
          <p:spPr>
            <a:xfrm>
              <a:off x="2370862" y="1549938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/>
                <a:t>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9713FA-ADBC-103A-4C1A-6024B12DB5DE}"/>
              </a:ext>
            </a:extLst>
          </p:cNvPr>
          <p:cNvGrpSpPr/>
          <p:nvPr/>
        </p:nvGrpSpPr>
        <p:grpSpPr>
          <a:xfrm>
            <a:off x="3140645" y="1063710"/>
            <a:ext cx="592112" cy="2230531"/>
            <a:chOff x="3755036" y="1549938"/>
            <a:chExt cx="592112" cy="2230531"/>
          </a:xfrm>
        </p:grpSpPr>
        <p:sp>
          <p:nvSpPr>
            <p:cNvPr id="25" name="Double Bracket 24">
              <a:extLst>
                <a:ext uri="{FF2B5EF4-FFF2-40B4-BE49-F238E27FC236}">
                  <a16:creationId xmlns:a16="http://schemas.microsoft.com/office/drawing/2014/main" id="{215F49E5-A48F-74C1-445C-7D0100EF724E}"/>
                </a:ext>
              </a:extLst>
            </p:cNvPr>
            <p:cNvSpPr/>
            <p:nvPr/>
          </p:nvSpPr>
          <p:spPr>
            <a:xfrm>
              <a:off x="3755036" y="2213717"/>
              <a:ext cx="592112" cy="1566752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21F460-491A-D656-9058-6E1A97AE66B4}"/>
                </a:ext>
              </a:extLst>
            </p:cNvPr>
            <p:cNvSpPr txBox="1"/>
            <p:nvPr/>
          </p:nvSpPr>
          <p:spPr>
            <a:xfrm>
              <a:off x="3880775" y="2208655"/>
              <a:ext cx="37061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3200"/>
                <a:t>x</a:t>
              </a:r>
            </a:p>
            <a:p>
              <a:pPr algn="ctr"/>
              <a:r>
                <a:rPr lang="en-SG" sz="3200"/>
                <a:t>y</a:t>
              </a:r>
            </a:p>
            <a:p>
              <a:pPr algn="ctr"/>
              <a:r>
                <a:rPr lang="en-SG" sz="3200"/>
                <a:t>z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2B487A-4F4A-5F54-299A-EE92F620C3F2}"/>
                </a:ext>
              </a:extLst>
            </p:cNvPr>
            <p:cNvSpPr txBox="1"/>
            <p:nvPr/>
          </p:nvSpPr>
          <p:spPr>
            <a:xfrm>
              <a:off x="3829479" y="1549938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200" b="1"/>
                <a:t>B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E51F78-A4E5-DF73-7273-9364D3510810}"/>
              </a:ext>
            </a:extLst>
          </p:cNvPr>
          <p:cNvGrpSpPr/>
          <p:nvPr/>
        </p:nvGrpSpPr>
        <p:grpSpPr>
          <a:xfrm>
            <a:off x="1311418" y="3483160"/>
            <a:ext cx="6199724" cy="1571814"/>
            <a:chOff x="1925626" y="4358015"/>
            <a:chExt cx="6199724" cy="157181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26E619C-AB2D-71D9-3075-D8CEDC444A3E}"/>
                </a:ext>
              </a:extLst>
            </p:cNvPr>
            <p:cNvGrpSpPr/>
            <p:nvPr/>
          </p:nvGrpSpPr>
          <p:grpSpPr>
            <a:xfrm>
              <a:off x="3755036" y="4358015"/>
              <a:ext cx="592112" cy="1571814"/>
              <a:chOff x="3755036" y="4358015"/>
              <a:chExt cx="592112" cy="1571814"/>
            </a:xfrm>
          </p:grpSpPr>
          <p:sp>
            <p:nvSpPr>
              <p:cNvPr id="34" name="Double Bracket 33">
                <a:extLst>
                  <a:ext uri="{FF2B5EF4-FFF2-40B4-BE49-F238E27FC236}">
                    <a16:creationId xmlns:a16="http://schemas.microsoft.com/office/drawing/2014/main" id="{05C05CA7-618E-09C8-FFA5-E3C873C387A3}"/>
                  </a:ext>
                </a:extLst>
              </p:cNvPr>
              <p:cNvSpPr/>
              <p:nvPr/>
            </p:nvSpPr>
            <p:spPr>
              <a:xfrm>
                <a:off x="3755036" y="4363077"/>
                <a:ext cx="592112" cy="1566752"/>
              </a:xfrm>
              <a:prstGeom prst="bracketPair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5021BF-F3FC-F242-6D79-B3CEB783A91E}"/>
                  </a:ext>
                </a:extLst>
              </p:cNvPr>
              <p:cNvSpPr txBox="1"/>
              <p:nvPr/>
            </p:nvSpPr>
            <p:spPr>
              <a:xfrm>
                <a:off x="3880775" y="4358015"/>
                <a:ext cx="37061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3200"/>
                  <a:t>x</a:t>
                </a:r>
              </a:p>
              <a:p>
                <a:pPr algn="ctr"/>
                <a:r>
                  <a:rPr lang="en-SG" sz="3200"/>
                  <a:t>y</a:t>
                </a:r>
              </a:p>
              <a:p>
                <a:pPr algn="ctr"/>
                <a:r>
                  <a:rPr lang="en-SG" sz="3200"/>
                  <a:t>z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A66D204-5001-DB01-E495-904610EA9590}"/>
                </a:ext>
              </a:extLst>
            </p:cNvPr>
            <p:cNvGrpSpPr/>
            <p:nvPr/>
          </p:nvGrpSpPr>
          <p:grpSpPr>
            <a:xfrm>
              <a:off x="1925626" y="4831119"/>
              <a:ext cx="1643073" cy="584775"/>
              <a:chOff x="1925626" y="4831119"/>
              <a:chExt cx="1643073" cy="58477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EDF6BB-0EF6-534D-A7C7-8EAD47A41C76}"/>
                  </a:ext>
                </a:extLst>
              </p:cNvPr>
              <p:cNvSpPr txBox="1"/>
              <p:nvPr/>
            </p:nvSpPr>
            <p:spPr>
              <a:xfrm>
                <a:off x="2009182" y="4831119"/>
                <a:ext cx="15595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3200"/>
                  <a:t>x   y   z</a:t>
                </a:r>
              </a:p>
            </p:txBody>
          </p:sp>
          <p:sp>
            <p:nvSpPr>
              <p:cNvPr id="33" name="Double Bracket 32">
                <a:extLst>
                  <a:ext uri="{FF2B5EF4-FFF2-40B4-BE49-F238E27FC236}">
                    <a16:creationId xmlns:a16="http://schemas.microsoft.com/office/drawing/2014/main" id="{63CBA937-1B30-2C07-2D20-D52B1B6EFD3D}"/>
                  </a:ext>
                </a:extLst>
              </p:cNvPr>
              <p:cNvSpPr/>
              <p:nvPr/>
            </p:nvSpPr>
            <p:spPr>
              <a:xfrm>
                <a:off x="1925626" y="4885135"/>
                <a:ext cx="1469813" cy="530759"/>
              </a:xfrm>
              <a:prstGeom prst="bracketPair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97FBA0-0DC0-475F-678C-605F0B6C13BC}"/>
                </a:ext>
              </a:extLst>
            </p:cNvPr>
            <p:cNvSpPr txBox="1"/>
            <p:nvPr/>
          </p:nvSpPr>
          <p:spPr>
            <a:xfrm>
              <a:off x="4681533" y="4769563"/>
              <a:ext cx="34438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/>
                <a:t>Proper matrix form, which we’ll look at later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5F1F195-E3AB-5C74-9FAB-24ECEFF9E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17" y="177292"/>
            <a:ext cx="2331145" cy="176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4846" y="988943"/>
            <a:ext cx="8661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The right-hand rule is used to determine the direction of the cross product vector.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DF6310-33AF-48CB-57AF-7E645D666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4" y="2822399"/>
            <a:ext cx="3364724" cy="304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DAC5E5-8DCB-E96F-21CE-63B20A738DC5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8CCA4C-BCC1-F9DD-79CF-09B2FDC01ED1}"/>
              </a:ext>
            </a:extLst>
          </p:cNvPr>
          <p:cNvSpPr/>
          <p:nvPr/>
        </p:nvSpPr>
        <p:spPr>
          <a:xfrm>
            <a:off x="144846" y="1819940"/>
            <a:ext cx="8661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/>
              <a:t>Used in “real” physics, where by convention the coordinate system of the world is agreed to be right-handed.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D384DB-33F1-BD90-B8F2-138065AC6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8" r="16765"/>
          <a:stretch/>
        </p:blipFill>
        <p:spPr>
          <a:xfrm>
            <a:off x="5747657" y="3878036"/>
            <a:ext cx="3250346" cy="297996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D066F86-41F1-417F-A3E8-920702837B4D}"/>
              </a:ext>
            </a:extLst>
          </p:cNvPr>
          <p:cNvGrpSpPr/>
          <p:nvPr/>
        </p:nvGrpSpPr>
        <p:grpSpPr>
          <a:xfrm>
            <a:off x="4433376" y="3047039"/>
            <a:ext cx="1745204" cy="2146950"/>
            <a:chOff x="3949593" y="3342555"/>
            <a:chExt cx="1745204" cy="21469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63EB95-90C1-4738-08A9-DD50723C3764}"/>
                </a:ext>
              </a:extLst>
            </p:cNvPr>
            <p:cNvCxnSpPr/>
            <p:nvPr/>
          </p:nvCxnSpPr>
          <p:spPr>
            <a:xfrm flipV="1">
              <a:off x="5336714" y="3342555"/>
              <a:ext cx="0" cy="140559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34835F2-689E-16D0-A384-365FD5BAF9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593" y="4372678"/>
              <a:ext cx="1379437" cy="375467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F55461-9E85-1552-2A31-0CF31924B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7808" y="4755829"/>
              <a:ext cx="1231222" cy="691618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1C859F-E720-0317-CB16-5B7E6FC7A5FB}"/>
                </a:ext>
              </a:extLst>
            </p:cNvPr>
            <p:cNvSpPr txBox="1"/>
            <p:nvPr/>
          </p:nvSpPr>
          <p:spPr>
            <a:xfrm>
              <a:off x="4539066" y="4092983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E82E55-3443-F814-C6B3-B2041E15F3BA}"/>
                </a:ext>
              </a:extLst>
            </p:cNvPr>
            <p:cNvSpPr txBox="1"/>
            <p:nvPr/>
          </p:nvSpPr>
          <p:spPr>
            <a:xfrm>
              <a:off x="4804367" y="5027840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34E9D9-F53C-897F-51D2-6C0F36F0D908}"/>
                </a:ext>
              </a:extLst>
            </p:cNvPr>
            <p:cNvSpPr txBox="1"/>
            <p:nvPr/>
          </p:nvSpPr>
          <p:spPr>
            <a:xfrm>
              <a:off x="5381891" y="3502987"/>
              <a:ext cx="312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/>
                <a:t>c</a:t>
              </a: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E381D6-B731-1415-EE63-2FAA37C9B98B}"/>
              </a:ext>
            </a:extLst>
          </p:cNvPr>
          <p:cNvSpPr/>
          <p:nvPr/>
        </p:nvSpPr>
        <p:spPr>
          <a:xfrm>
            <a:off x="4792815" y="4249271"/>
            <a:ext cx="263279" cy="576302"/>
          </a:xfrm>
          <a:custGeom>
            <a:avLst/>
            <a:gdLst>
              <a:gd name="connsiteX0" fmla="*/ 163387 w 263279"/>
              <a:gd name="connsiteY0" fmla="*/ 0 h 576302"/>
              <a:gd name="connsiteX1" fmla="*/ 2022 w 263279"/>
              <a:gd name="connsiteY1" fmla="*/ 299677 h 576302"/>
              <a:gd name="connsiteX2" fmla="*/ 263279 w 263279"/>
              <a:gd name="connsiteY2" fmla="*/ 576302 h 5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279" h="576302">
                <a:moveTo>
                  <a:pt x="163387" y="0"/>
                </a:moveTo>
                <a:cubicBezTo>
                  <a:pt x="74380" y="101813"/>
                  <a:pt x="-14627" y="203627"/>
                  <a:pt x="2022" y="299677"/>
                </a:cubicBezTo>
                <a:cubicBezTo>
                  <a:pt x="18671" y="395727"/>
                  <a:pt x="140975" y="486014"/>
                  <a:pt x="263279" y="57630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5A2852-7648-4662-5636-28BFCF9603F9}"/>
              </a:ext>
            </a:extLst>
          </p:cNvPr>
          <p:cNvSpPr/>
          <p:nvPr/>
        </p:nvSpPr>
        <p:spPr>
          <a:xfrm rot="20526485">
            <a:off x="5602546" y="5394526"/>
            <a:ext cx="263279" cy="576302"/>
          </a:xfrm>
          <a:custGeom>
            <a:avLst/>
            <a:gdLst>
              <a:gd name="connsiteX0" fmla="*/ 163387 w 263279"/>
              <a:gd name="connsiteY0" fmla="*/ 0 h 576302"/>
              <a:gd name="connsiteX1" fmla="*/ 2022 w 263279"/>
              <a:gd name="connsiteY1" fmla="*/ 299677 h 576302"/>
              <a:gd name="connsiteX2" fmla="*/ 263279 w 263279"/>
              <a:gd name="connsiteY2" fmla="*/ 576302 h 57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279" h="576302">
                <a:moveTo>
                  <a:pt x="163387" y="0"/>
                </a:moveTo>
                <a:cubicBezTo>
                  <a:pt x="74380" y="101813"/>
                  <a:pt x="-14627" y="203627"/>
                  <a:pt x="2022" y="299677"/>
                </a:cubicBezTo>
                <a:cubicBezTo>
                  <a:pt x="18671" y="395727"/>
                  <a:pt x="140975" y="486014"/>
                  <a:pt x="263279" y="576302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2894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EB8292-36D1-85B7-0822-440D29330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8381" y="2658537"/>
            <a:ext cx="3438526" cy="19386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8C130A-6475-3900-7084-D572C3F53DAF}"/>
              </a:ext>
            </a:extLst>
          </p:cNvPr>
          <p:cNvSpPr/>
          <p:nvPr/>
        </p:nvSpPr>
        <p:spPr>
          <a:xfrm>
            <a:off x="149882" y="137147"/>
            <a:ext cx="4903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cross</a:t>
            </a:r>
            <a:r>
              <a:rPr lang="en-US" altLang="en-US" sz="4400"/>
              <a:t> 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F8AEFC-68FC-FB78-5194-3E9F37D22DD1}"/>
              </a:ext>
            </a:extLst>
          </p:cNvPr>
          <p:cNvSpPr/>
          <p:nvPr/>
        </p:nvSpPr>
        <p:spPr>
          <a:xfrm>
            <a:off x="209138" y="906588"/>
            <a:ext cx="63077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/>
              <a:t>But for 3D </a:t>
            </a:r>
            <a:r>
              <a:rPr lang="en-US" altLang="en-US" sz="2800" i="1"/>
              <a:t>programming</a:t>
            </a:r>
            <a:r>
              <a:rPr lang="en-US" altLang="en-US" sz="2800"/>
              <a:t>, it can get tricky!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70074-24CE-354F-7F98-D20AA4BD7F69}"/>
              </a:ext>
            </a:extLst>
          </p:cNvPr>
          <p:cNvSpPr/>
          <p:nvPr/>
        </p:nvSpPr>
        <p:spPr>
          <a:xfrm>
            <a:off x="209140" y="1429808"/>
            <a:ext cx="63077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Unity is </a:t>
            </a:r>
            <a:r>
              <a:rPr lang="en-US" altLang="en-US" sz="2400" i="1"/>
              <a:t>left</a:t>
            </a:r>
            <a:r>
              <a:rPr lang="en-US" altLang="en-US" sz="2400"/>
              <a:t>-handed, so the cross product follows the left-hand rule.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4C738-5377-3C93-518D-5D9759832DFB}"/>
              </a:ext>
            </a:extLst>
          </p:cNvPr>
          <p:cNvSpPr txBox="1"/>
          <p:nvPr/>
        </p:nvSpPr>
        <p:spPr>
          <a:xfrm>
            <a:off x="1202831" y="4698553"/>
            <a:ext cx="4069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>
                <a:effectLst/>
                <a:latin typeface="Roboto" panose="02000000000000000000" pitchFamily="2" charset="0"/>
              </a:rPr>
              <a:t>The left hand rule applied to Cross(a, b)</a:t>
            </a:r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58924-F617-CDF0-17FD-326CED92FEBD}"/>
              </a:ext>
            </a:extLst>
          </p:cNvPr>
          <p:cNvSpPr txBox="1"/>
          <p:nvPr/>
        </p:nvSpPr>
        <p:spPr>
          <a:xfrm>
            <a:off x="1214535" y="5016454"/>
            <a:ext cx="4057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>
                <a:solidFill>
                  <a:schemeClr val="bg1">
                    <a:lumMod val="65000"/>
                  </a:schemeClr>
                </a:solidFill>
              </a:rPr>
              <a:t>https://docs.unity3d.com/ScriptReference/Vector3.Cross.html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3211CE-FB0E-E90E-CA9C-E984ACE24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186" y="2583058"/>
            <a:ext cx="2328874" cy="21154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393AB9B-7ABF-222E-BF97-B87C4F123848}"/>
              </a:ext>
            </a:extLst>
          </p:cNvPr>
          <p:cNvSpPr/>
          <p:nvPr/>
        </p:nvSpPr>
        <p:spPr>
          <a:xfrm rot="21376663">
            <a:off x="6684606" y="591281"/>
            <a:ext cx="2162438" cy="738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1400"/>
              <a:t>Coordinate systems in 3D graphics are </a:t>
            </a:r>
            <a:r>
              <a:rPr lang="en-US" altLang="en-US" sz="1400" i="1"/>
              <a:t>virtual</a:t>
            </a:r>
            <a:r>
              <a:rPr lang="en-US" altLang="en-US" sz="1400"/>
              <a:t>, so can be left or right-handed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9413AF-838A-9313-3D8B-28B862DC1104}"/>
              </a:ext>
            </a:extLst>
          </p:cNvPr>
          <p:cNvGrpSpPr/>
          <p:nvPr/>
        </p:nvGrpSpPr>
        <p:grpSpPr>
          <a:xfrm>
            <a:off x="2322595" y="5385786"/>
            <a:ext cx="1770097" cy="753470"/>
            <a:chOff x="2283304" y="5140809"/>
            <a:chExt cx="1770097" cy="7534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9EA8A7-A5A0-B0DE-7802-161AC1331454}"/>
                </a:ext>
              </a:extLst>
            </p:cNvPr>
            <p:cNvSpPr/>
            <p:nvPr/>
          </p:nvSpPr>
          <p:spPr>
            <a:xfrm rot="21376663">
              <a:off x="2283304" y="5586502"/>
              <a:ext cx="1770097" cy="3077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en-US" sz="1400"/>
                <a:t>Unity documentation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2D54583-704E-580A-66A9-FED27E76EA8C}"/>
                </a:ext>
              </a:extLst>
            </p:cNvPr>
            <p:cNvCxnSpPr/>
            <p:nvPr/>
          </p:nvCxnSpPr>
          <p:spPr>
            <a:xfrm flipV="1">
              <a:off x="3117057" y="5140809"/>
              <a:ext cx="0" cy="45005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279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3037F-2810-D5F1-C1C4-5FD6B309E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05" y="950464"/>
            <a:ext cx="6011177" cy="590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8AE46-3734-31B4-560F-37B0A35EEA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29994" y="1433384"/>
            <a:ext cx="2868214" cy="5424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80606-F342-B775-A36F-2D7E68AA58FC}"/>
              </a:ext>
            </a:extLst>
          </p:cNvPr>
          <p:cNvSpPr txBox="1"/>
          <p:nvPr/>
        </p:nvSpPr>
        <p:spPr>
          <a:xfrm>
            <a:off x="6640421" y="0"/>
            <a:ext cx="25035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>
                <a:solidFill>
                  <a:schemeClr val="bg1">
                    <a:lumMod val="85000"/>
                  </a:schemeClr>
                </a:solidFill>
              </a:rPr>
              <a:t>https://anime-pictures.net/pictures/view_post/735474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A19F00-15E3-8BCE-07A7-B199C197B338}"/>
              </a:ext>
            </a:extLst>
          </p:cNvPr>
          <p:cNvSpPr txBox="1"/>
          <p:nvPr/>
        </p:nvSpPr>
        <p:spPr>
          <a:xfrm>
            <a:off x="840245" y="786845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66CC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Listening in class</a:t>
            </a:r>
            <a:endParaRPr lang="en-SG" b="1">
              <a:solidFill>
                <a:srgbClr val="FF66CC"/>
              </a:solidFill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7E5C4E-92F0-93B2-4F6D-BF3FD19D7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039" y="700215"/>
            <a:ext cx="2255716" cy="5425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C35454-93B2-CC84-CFA9-D4B0B0EE0149}"/>
              </a:ext>
            </a:extLst>
          </p:cNvPr>
          <p:cNvSpPr txBox="1"/>
          <p:nvPr/>
        </p:nvSpPr>
        <p:spPr>
          <a:xfrm>
            <a:off x="4666343" y="3929632"/>
            <a:ext cx="21408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Now finish Questions 6 &amp; 7!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9017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AC9AA3-3A77-48E9-54D7-99C56153154D}"/>
              </a:ext>
            </a:extLst>
          </p:cNvPr>
          <p:cNvSpPr txBox="1"/>
          <p:nvPr/>
        </p:nvSpPr>
        <p:spPr>
          <a:xfrm>
            <a:off x="144805" y="159251"/>
            <a:ext cx="346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QUESTION 6 - Review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C04C6B-C138-6AB8-54A7-2CC7B81313B1}"/>
              </a:ext>
            </a:extLst>
          </p:cNvPr>
          <p:cNvSpPr/>
          <p:nvPr/>
        </p:nvSpPr>
        <p:spPr>
          <a:xfrm>
            <a:off x="4360127" y="2468137"/>
            <a:ext cx="275064" cy="275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16CF86-9F63-6434-E965-44233639B269}"/>
              </a:ext>
            </a:extLst>
          </p:cNvPr>
          <p:cNvCxnSpPr>
            <a:cxnSpLocks/>
          </p:cNvCxnSpPr>
          <p:nvPr/>
        </p:nvCxnSpPr>
        <p:spPr>
          <a:xfrm flipH="1">
            <a:off x="4635191" y="2587084"/>
            <a:ext cx="199606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A04C74-3F3A-5EC7-8463-01F587F17DEA}"/>
              </a:ext>
            </a:extLst>
          </p:cNvPr>
          <p:cNvCxnSpPr>
            <a:cxnSpLocks/>
          </p:cNvCxnSpPr>
          <p:nvPr/>
        </p:nvCxnSpPr>
        <p:spPr>
          <a:xfrm flipH="1">
            <a:off x="4572000" y="2304586"/>
            <a:ext cx="2059259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FAE222-FC43-595B-4B36-1D472FED987F}"/>
              </a:ext>
            </a:extLst>
          </p:cNvPr>
          <p:cNvSpPr txBox="1"/>
          <p:nvPr/>
        </p:nvSpPr>
        <p:spPr>
          <a:xfrm>
            <a:off x="4109570" y="1797726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B0F0"/>
                </a:solidFill>
              </a:rPr>
              <a:t>Magnitude of vector = velocity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F2FEBF-DCCE-9A48-F8FC-0F24337738F3}"/>
              </a:ext>
            </a:extLst>
          </p:cNvPr>
          <p:cNvCxnSpPr>
            <a:cxnSpLocks/>
          </p:cNvCxnSpPr>
          <p:nvPr/>
        </p:nvCxnSpPr>
        <p:spPr>
          <a:xfrm flipH="1">
            <a:off x="2300868" y="2583367"/>
            <a:ext cx="2059259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6BADDE-9F6C-0CBC-4B75-90DFAC979D2C}"/>
              </a:ext>
            </a:extLst>
          </p:cNvPr>
          <p:cNvSpPr txBox="1"/>
          <p:nvPr/>
        </p:nvSpPr>
        <p:spPr>
          <a:xfrm>
            <a:off x="3519440" y="2743201"/>
            <a:ext cx="211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1. Click on white ball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9D2A02-B10F-9BAB-D73E-88B63A5E922F}"/>
              </a:ext>
            </a:extLst>
          </p:cNvPr>
          <p:cNvSpPr txBox="1"/>
          <p:nvPr/>
        </p:nvSpPr>
        <p:spPr>
          <a:xfrm>
            <a:off x="5994904" y="2869582"/>
            <a:ext cx="153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2. Drag mouse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6E770B-95E0-CB18-C547-B28212856228}"/>
              </a:ext>
            </a:extLst>
          </p:cNvPr>
          <p:cNvSpPr txBox="1"/>
          <p:nvPr/>
        </p:nvSpPr>
        <p:spPr>
          <a:xfrm>
            <a:off x="5994904" y="3152079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3. Draw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B6F09-3FE6-5B62-15B9-42EF419EB869}"/>
              </a:ext>
            </a:extLst>
          </p:cNvPr>
          <p:cNvSpPr txBox="1"/>
          <p:nvPr/>
        </p:nvSpPr>
        <p:spPr>
          <a:xfrm>
            <a:off x="5994904" y="3429000"/>
            <a:ext cx="18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4. Release mouse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B11090-4D46-286A-80E5-88BA5168F6BB}"/>
              </a:ext>
            </a:extLst>
          </p:cNvPr>
          <p:cNvSpPr txBox="1"/>
          <p:nvPr/>
        </p:nvSpPr>
        <p:spPr>
          <a:xfrm>
            <a:off x="1732084" y="2156420"/>
            <a:ext cx="148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5. Set velocity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A7560-DF09-5DC4-020C-51F1115B1F52}"/>
              </a:ext>
            </a:extLst>
          </p:cNvPr>
          <p:cNvSpPr txBox="1"/>
          <p:nvPr/>
        </p:nvSpPr>
        <p:spPr>
          <a:xfrm>
            <a:off x="568114" y="4021037"/>
            <a:ext cx="1732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92FB1A-D932-1575-73BE-3AB1100B2F7F}"/>
              </a:ext>
            </a:extLst>
          </p:cNvPr>
          <p:cNvSpPr txBox="1"/>
          <p:nvPr/>
        </p:nvSpPr>
        <p:spPr>
          <a:xfrm>
            <a:off x="1071891" y="4959353"/>
            <a:ext cx="712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draw the line to represent the velocity vector?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435A7-8C4E-A616-636A-7FB009E3EDAA}"/>
              </a:ext>
            </a:extLst>
          </p:cNvPr>
          <p:cNvSpPr txBox="1"/>
          <p:nvPr/>
        </p:nvSpPr>
        <p:spPr>
          <a:xfrm>
            <a:off x="1071890" y="5356982"/>
            <a:ext cx="4704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set the velocity of the ball?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C4E0CA-F737-02EA-4E80-32BB634F571D}"/>
              </a:ext>
            </a:extLst>
          </p:cNvPr>
          <p:cNvSpPr txBox="1"/>
          <p:nvPr/>
        </p:nvSpPr>
        <p:spPr>
          <a:xfrm>
            <a:off x="1071890" y="5754610"/>
            <a:ext cx="6223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move the ball according to its velocity?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E0A7C8-20C0-6BE5-EC62-EBF31436131B}"/>
              </a:ext>
            </a:extLst>
          </p:cNvPr>
          <p:cNvSpPr txBox="1"/>
          <p:nvPr/>
        </p:nvSpPr>
        <p:spPr>
          <a:xfrm>
            <a:off x="1071890" y="4544872"/>
            <a:ext cx="712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check if the mouse position is inside the ball?</a:t>
            </a:r>
          </a:p>
        </p:txBody>
      </p:sp>
      <p:pic>
        <p:nvPicPr>
          <p:cNvPr id="27" name="Graphic 26" descr="Cursor with solid fill">
            <a:extLst>
              <a:ext uri="{FF2B5EF4-FFF2-40B4-BE49-F238E27FC236}">
                <a16:creationId xmlns:a16="http://schemas.microsoft.com/office/drawing/2014/main" id="{F5E8B0D5-9C51-AD42-3727-AE8544E8B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675" y="2447782"/>
            <a:ext cx="526559" cy="52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42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2690EF-DBF5-4FCC-29D6-7B6DA1C06949}"/>
              </a:ext>
            </a:extLst>
          </p:cNvPr>
          <p:cNvSpPr txBox="1"/>
          <p:nvPr/>
        </p:nvSpPr>
        <p:spPr>
          <a:xfrm>
            <a:off x="179792" y="143858"/>
            <a:ext cx="712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How to check if the mouse position is inside the ball?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A56E98-BB29-7B10-C4D1-5D23901BDDE5}"/>
              </a:ext>
            </a:extLst>
          </p:cNvPr>
          <p:cNvSpPr/>
          <p:nvPr/>
        </p:nvSpPr>
        <p:spPr>
          <a:xfrm>
            <a:off x="1081948" y="1507273"/>
            <a:ext cx="1958897" cy="19588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DD337D-794F-AC2A-5B71-F840E938BF85}"/>
              </a:ext>
            </a:extLst>
          </p:cNvPr>
          <p:cNvCxnSpPr>
            <a:endCxn id="5" idx="6"/>
          </p:cNvCxnSpPr>
          <p:nvPr/>
        </p:nvCxnSpPr>
        <p:spPr>
          <a:xfrm>
            <a:off x="2061396" y="2486722"/>
            <a:ext cx="979448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941284E-9308-F7DF-32D2-CF65B94EEC66}"/>
              </a:ext>
            </a:extLst>
          </p:cNvPr>
          <p:cNvSpPr/>
          <p:nvPr/>
        </p:nvSpPr>
        <p:spPr>
          <a:xfrm>
            <a:off x="5191911" y="1507273"/>
            <a:ext cx="1958897" cy="195889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843F86-47F8-1714-747A-D7C1ABA806EC}"/>
              </a:ext>
            </a:extLst>
          </p:cNvPr>
          <p:cNvCxnSpPr>
            <a:endCxn id="22" idx="6"/>
          </p:cNvCxnSpPr>
          <p:nvPr/>
        </p:nvCxnSpPr>
        <p:spPr>
          <a:xfrm>
            <a:off x="6171360" y="2486721"/>
            <a:ext cx="979448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CE3DBF-AB3C-4591-4A7E-374E740F136D}"/>
              </a:ext>
            </a:extLst>
          </p:cNvPr>
          <p:cNvSpPr txBox="1"/>
          <p:nvPr/>
        </p:nvSpPr>
        <p:spPr>
          <a:xfrm>
            <a:off x="2125504" y="211026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B0F0"/>
                </a:solidFill>
              </a:rPr>
              <a:t>Radius</a:t>
            </a: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F4495352-5228-B20C-BB78-6F678CAD2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038" y="2355620"/>
            <a:ext cx="716647" cy="716647"/>
          </a:xfrm>
          <a:prstGeom prst="rect">
            <a:avLst/>
          </a:prstGeom>
        </p:spPr>
      </p:pic>
      <p:pic>
        <p:nvPicPr>
          <p:cNvPr id="13" name="Graphic 12" descr="Cursor with solid fill">
            <a:extLst>
              <a:ext uri="{FF2B5EF4-FFF2-40B4-BE49-F238E27FC236}">
                <a16:creationId xmlns:a16="http://schemas.microsoft.com/office/drawing/2014/main" id="{F827C273-3692-2988-2E07-484A0A30A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135" y="2336097"/>
            <a:ext cx="716647" cy="716647"/>
          </a:xfrm>
          <a:prstGeom prst="rect">
            <a:avLst/>
          </a:prstGeom>
        </p:spPr>
      </p:pic>
      <p:pic>
        <p:nvPicPr>
          <p:cNvPr id="14" name="Graphic 13" descr="Cursor with solid fill">
            <a:extLst>
              <a:ext uri="{FF2B5EF4-FFF2-40B4-BE49-F238E27FC236}">
                <a16:creationId xmlns:a16="http://schemas.microsoft.com/office/drawing/2014/main" id="{0663C5DE-30D9-8E7B-3CE8-ED938F64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1424" y="2362259"/>
            <a:ext cx="716647" cy="7166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D047BC-567B-6AD1-01F8-A000297E35FC}"/>
              </a:ext>
            </a:extLst>
          </p:cNvPr>
          <p:cNvSpPr txBox="1"/>
          <p:nvPr/>
        </p:nvSpPr>
        <p:spPr>
          <a:xfrm>
            <a:off x="2199669" y="287520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(x,y)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F53BD-CF40-7D1E-4EBC-3DB86E45B056}"/>
              </a:ext>
            </a:extLst>
          </p:cNvPr>
          <p:cNvSpPr txBox="1"/>
          <p:nvPr/>
        </p:nvSpPr>
        <p:spPr>
          <a:xfrm>
            <a:off x="3064312" y="287520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(x,y)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47AD9-B466-B557-7340-92037157B7DD}"/>
              </a:ext>
            </a:extLst>
          </p:cNvPr>
          <p:cNvSpPr txBox="1"/>
          <p:nvPr/>
        </p:nvSpPr>
        <p:spPr>
          <a:xfrm>
            <a:off x="4001051" y="287520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(x,y)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09C40-D997-403B-BB3C-10EBE5DEF438}"/>
              </a:ext>
            </a:extLst>
          </p:cNvPr>
          <p:cNvSpPr txBox="1"/>
          <p:nvPr/>
        </p:nvSpPr>
        <p:spPr>
          <a:xfrm>
            <a:off x="474013" y="1293113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B0F0"/>
                </a:solidFill>
              </a:rPr>
              <a:t>Position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7BF287-9396-40D9-AB95-D187B8A4E911}"/>
              </a:ext>
            </a:extLst>
          </p:cNvPr>
          <p:cNvCxnSpPr/>
          <p:nvPr/>
        </p:nvCxnSpPr>
        <p:spPr>
          <a:xfrm>
            <a:off x="1163442" y="1662445"/>
            <a:ext cx="828908" cy="8242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ursor with solid fill">
            <a:extLst>
              <a:ext uri="{FF2B5EF4-FFF2-40B4-BE49-F238E27FC236}">
                <a16:creationId xmlns:a16="http://schemas.microsoft.com/office/drawing/2014/main" id="{71AE8FF2-E207-FACC-C3DB-4D02ABAB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262" y="2355618"/>
            <a:ext cx="716647" cy="71664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7C6990-A85C-01EC-A5E9-C7E25B8D607F}"/>
              </a:ext>
            </a:extLst>
          </p:cNvPr>
          <p:cNvCxnSpPr/>
          <p:nvPr/>
        </p:nvCxnSpPr>
        <p:spPr>
          <a:xfrm>
            <a:off x="6134315" y="2355618"/>
            <a:ext cx="721112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B135B9-98A0-F7F3-95EC-23A869FD09F9}"/>
              </a:ext>
            </a:extLst>
          </p:cNvPr>
          <p:cNvSpPr txBox="1"/>
          <p:nvPr/>
        </p:nvSpPr>
        <p:spPr>
          <a:xfrm>
            <a:off x="6928717" y="958748"/>
            <a:ext cx="195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/>
              <a:t>Distance from ball position to mouse position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272FABA-6A1D-0F0E-BADB-817F8E9AEB09}"/>
              </a:ext>
            </a:extLst>
          </p:cNvPr>
          <p:cNvSpPr/>
          <p:nvPr/>
        </p:nvSpPr>
        <p:spPr>
          <a:xfrm>
            <a:off x="6549483" y="1676703"/>
            <a:ext cx="602166" cy="440110"/>
          </a:xfrm>
          <a:custGeom>
            <a:avLst/>
            <a:gdLst>
              <a:gd name="connsiteX0" fmla="*/ 602166 w 602166"/>
              <a:gd name="connsiteY0" fmla="*/ 0 h 550127"/>
              <a:gd name="connsiteX1" fmla="*/ 111512 w 602166"/>
              <a:gd name="connsiteY1" fmla="*/ 282497 h 550127"/>
              <a:gd name="connsiteX2" fmla="*/ 0 w 602166"/>
              <a:gd name="connsiteY2" fmla="*/ 550127 h 5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66" h="550127">
                <a:moveTo>
                  <a:pt x="602166" y="0"/>
                </a:moveTo>
                <a:cubicBezTo>
                  <a:pt x="407019" y="95404"/>
                  <a:pt x="211873" y="190809"/>
                  <a:pt x="111512" y="282497"/>
                </a:cubicBezTo>
                <a:cubicBezTo>
                  <a:pt x="11151" y="374185"/>
                  <a:pt x="5575" y="462156"/>
                  <a:pt x="0" y="5501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13DD79-7961-DA87-09FD-F68FA6C64F89}"/>
              </a:ext>
            </a:extLst>
          </p:cNvPr>
          <p:cNvSpPr txBox="1"/>
          <p:nvPr/>
        </p:nvSpPr>
        <p:spPr>
          <a:xfrm>
            <a:off x="612025" y="4514744"/>
            <a:ext cx="4561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If the distance from the ball position to the mouse position is less than the ball radius, then the mouse is inside the ball.</a:t>
            </a:r>
          </a:p>
        </p:txBody>
      </p:sp>
      <p:pic>
        <p:nvPicPr>
          <p:cNvPr id="32" name="Graphic 31" descr="Cursor with solid fill">
            <a:extLst>
              <a:ext uri="{FF2B5EF4-FFF2-40B4-BE49-F238E27FC236}">
                <a16:creationId xmlns:a16="http://schemas.microsoft.com/office/drawing/2014/main" id="{86852C4B-3DFB-744C-68B7-8D2749983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9463" y="2362259"/>
            <a:ext cx="716647" cy="71664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4C999D-7C42-FBFD-53AA-44396B23142B}"/>
              </a:ext>
            </a:extLst>
          </p:cNvPr>
          <p:cNvCxnSpPr>
            <a:cxnSpLocks/>
          </p:cNvCxnSpPr>
          <p:nvPr/>
        </p:nvCxnSpPr>
        <p:spPr>
          <a:xfrm>
            <a:off x="6129454" y="2116813"/>
            <a:ext cx="149798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75010D90-6874-FE95-E9AF-3CE7A34DE4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3264" y="2211180"/>
            <a:ext cx="302158" cy="302158"/>
          </a:xfrm>
          <a:prstGeom prst="rect">
            <a:avLst/>
          </a:prstGeom>
        </p:spPr>
      </p:pic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CDF0A525-8F6A-D7A7-9104-42BE24220D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4371" y="1939341"/>
            <a:ext cx="286215" cy="286215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953D0956-F619-C1A8-A407-D0E2A8DBC333}"/>
              </a:ext>
            </a:extLst>
          </p:cNvPr>
          <p:cNvSpPr/>
          <p:nvPr/>
        </p:nvSpPr>
        <p:spPr>
          <a:xfrm>
            <a:off x="5262526" y="3995393"/>
            <a:ext cx="1950590" cy="195059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2" name="Graphic 41" descr="Cursor with solid fill">
            <a:extLst>
              <a:ext uri="{FF2B5EF4-FFF2-40B4-BE49-F238E27FC236}">
                <a16:creationId xmlns:a16="http://schemas.microsoft.com/office/drawing/2014/main" id="{E4EA9CC8-9CA5-1257-1072-6D9CBE42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6393" y="4180116"/>
            <a:ext cx="592557" cy="592557"/>
          </a:xfrm>
          <a:prstGeom prst="rect">
            <a:avLst/>
          </a:prstGeom>
        </p:spPr>
      </p:pic>
      <p:pic>
        <p:nvPicPr>
          <p:cNvPr id="43" name="Graphic 42" descr="Cursor with solid fill">
            <a:extLst>
              <a:ext uri="{FF2B5EF4-FFF2-40B4-BE49-F238E27FC236}">
                <a16:creationId xmlns:a16="http://schemas.microsoft.com/office/drawing/2014/main" id="{2A479E84-2FC1-B647-4978-34B1CE315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770" y="4378131"/>
            <a:ext cx="592557" cy="592557"/>
          </a:xfrm>
          <a:prstGeom prst="rect">
            <a:avLst/>
          </a:prstGeom>
        </p:spPr>
      </p:pic>
      <p:pic>
        <p:nvPicPr>
          <p:cNvPr id="44" name="Graphic 43" descr="Cursor with solid fill">
            <a:extLst>
              <a:ext uri="{FF2B5EF4-FFF2-40B4-BE49-F238E27FC236}">
                <a16:creationId xmlns:a16="http://schemas.microsoft.com/office/drawing/2014/main" id="{D8AB3AE2-E9EB-B937-1C95-026E7C343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350" y="5004363"/>
            <a:ext cx="592557" cy="592557"/>
          </a:xfrm>
          <a:prstGeom prst="rect">
            <a:avLst/>
          </a:prstGeom>
        </p:spPr>
      </p:pic>
      <p:pic>
        <p:nvPicPr>
          <p:cNvPr id="46" name="Graphic 45" descr="Cursor with solid fill">
            <a:extLst>
              <a:ext uri="{FF2B5EF4-FFF2-40B4-BE49-F238E27FC236}">
                <a16:creationId xmlns:a16="http://schemas.microsoft.com/office/drawing/2014/main" id="{C354C8FC-C695-389E-1F37-8F0933899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6605" y="5775927"/>
            <a:ext cx="592557" cy="592557"/>
          </a:xfrm>
          <a:prstGeom prst="rect">
            <a:avLst/>
          </a:prstGeom>
        </p:spPr>
      </p:pic>
      <p:pic>
        <p:nvPicPr>
          <p:cNvPr id="47" name="Graphic 46" descr="Cursor with solid fill">
            <a:extLst>
              <a:ext uri="{FF2B5EF4-FFF2-40B4-BE49-F238E27FC236}">
                <a16:creationId xmlns:a16="http://schemas.microsoft.com/office/drawing/2014/main" id="{8DB2C95E-FC15-2B82-6EB1-F32446D52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1361" y="5184360"/>
            <a:ext cx="592557" cy="592557"/>
          </a:xfrm>
          <a:prstGeom prst="rect">
            <a:avLst/>
          </a:prstGeom>
        </p:spPr>
      </p:pic>
      <p:pic>
        <p:nvPicPr>
          <p:cNvPr id="64" name="Graphic 63" descr="Cursor with solid fill">
            <a:extLst>
              <a:ext uri="{FF2B5EF4-FFF2-40B4-BE49-F238E27FC236}">
                <a16:creationId xmlns:a16="http://schemas.microsoft.com/office/drawing/2014/main" id="{5633564C-6B41-1089-1E69-181DAA9B6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1725" y="5372640"/>
            <a:ext cx="592557" cy="59255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C91EE4-A135-0119-508E-40DBE2496CFA}"/>
              </a:ext>
            </a:extLst>
          </p:cNvPr>
          <p:cNvCxnSpPr>
            <a:cxnSpLocks/>
          </p:cNvCxnSpPr>
          <p:nvPr/>
        </p:nvCxnSpPr>
        <p:spPr>
          <a:xfrm flipV="1">
            <a:off x="6267621" y="4315570"/>
            <a:ext cx="162916" cy="64182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209750-1BD8-D79B-8AC2-18E4B1192947}"/>
              </a:ext>
            </a:extLst>
          </p:cNvPr>
          <p:cNvCxnSpPr>
            <a:cxnSpLocks/>
          </p:cNvCxnSpPr>
          <p:nvPr/>
        </p:nvCxnSpPr>
        <p:spPr>
          <a:xfrm flipV="1">
            <a:off x="6270760" y="4514744"/>
            <a:ext cx="1239205" cy="4426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EE45DE-33E5-7DD5-3844-6333F39EC5E2}"/>
              </a:ext>
            </a:extLst>
          </p:cNvPr>
          <p:cNvCxnSpPr>
            <a:cxnSpLocks/>
          </p:cNvCxnSpPr>
          <p:nvPr/>
        </p:nvCxnSpPr>
        <p:spPr>
          <a:xfrm>
            <a:off x="6306393" y="4957394"/>
            <a:ext cx="1814588" cy="1989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01678A5-4784-EEE6-889A-107741153365}"/>
              </a:ext>
            </a:extLst>
          </p:cNvPr>
          <p:cNvCxnSpPr>
            <a:cxnSpLocks/>
          </p:cNvCxnSpPr>
          <p:nvPr/>
        </p:nvCxnSpPr>
        <p:spPr>
          <a:xfrm>
            <a:off x="6267621" y="4970687"/>
            <a:ext cx="398546" cy="9385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D20D09-3082-63F8-1B1C-B570AED20D77}"/>
              </a:ext>
            </a:extLst>
          </p:cNvPr>
          <p:cNvCxnSpPr>
            <a:cxnSpLocks/>
          </p:cNvCxnSpPr>
          <p:nvPr/>
        </p:nvCxnSpPr>
        <p:spPr>
          <a:xfrm flipV="1">
            <a:off x="5763895" y="4957393"/>
            <a:ext cx="499798" cy="35434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CD50ED9-4C00-CBA7-61AE-0455A4E6C0C9}"/>
              </a:ext>
            </a:extLst>
          </p:cNvPr>
          <p:cNvCxnSpPr>
            <a:cxnSpLocks/>
          </p:cNvCxnSpPr>
          <p:nvPr/>
        </p:nvCxnSpPr>
        <p:spPr>
          <a:xfrm>
            <a:off x="6270760" y="4970686"/>
            <a:ext cx="782167" cy="5159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388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2B7E8-9841-9E92-0983-A94FFCF9E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62" b="8889"/>
          <a:stretch/>
        </p:blipFill>
        <p:spPr>
          <a:xfrm>
            <a:off x="0" y="609600"/>
            <a:ext cx="3767667" cy="624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2FB723-BC37-6FB1-C377-F3B22F85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00" y="401192"/>
            <a:ext cx="3560373" cy="1926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1BBA07-9BE7-7854-6C9C-C82398A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066" y="4176494"/>
            <a:ext cx="3158002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895" y="1086417"/>
            <a:ext cx="81076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The dot product can be used to calculate the </a:t>
            </a:r>
            <a:r>
              <a:rPr lang="en-US" altLang="en-US" sz="2400" i="1"/>
              <a:t>angle</a:t>
            </a:r>
            <a:r>
              <a:rPr lang="en-US" altLang="en-US" sz="2400"/>
              <a:t> between two vectors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CC10AD-0369-3ADF-3957-2131D6301B91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783191-B1AD-14FE-F89A-245F86ECAAAF}"/>
              </a:ext>
            </a:extLst>
          </p:cNvPr>
          <p:cNvGrpSpPr/>
          <p:nvPr/>
        </p:nvGrpSpPr>
        <p:grpSpPr>
          <a:xfrm>
            <a:off x="4950691" y="3469971"/>
            <a:ext cx="3927585" cy="1501558"/>
            <a:chOff x="5448300" y="3203575"/>
            <a:chExt cx="3927585" cy="15015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BBD722-0D13-F755-6294-CEA6320D6E85}"/>
                </a:ext>
              </a:extLst>
            </p:cNvPr>
            <p:cNvSpPr/>
            <p:nvPr/>
          </p:nvSpPr>
          <p:spPr>
            <a:xfrm>
              <a:off x="5448300" y="3203575"/>
              <a:ext cx="1063336" cy="5503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FB6F-9737-17C5-FAEB-E09D811CF4F4}"/>
                </a:ext>
              </a:extLst>
            </p:cNvPr>
            <p:cNvSpPr txBox="1"/>
            <p:nvPr/>
          </p:nvSpPr>
          <p:spPr>
            <a:xfrm>
              <a:off x="7206735" y="3874136"/>
              <a:ext cx="2169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>
                  <a:solidFill>
                    <a:schemeClr val="accent4"/>
                  </a:solidFill>
                </a:rPr>
                <a:t>If A and B are both unit vectors, this simplifies to 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BB9555-CDE3-2692-8D66-8EF26C611F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6218" y="3699164"/>
              <a:ext cx="788796" cy="34636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A33458C-1A1F-6C77-4C67-A85ADDB66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45" y="2149641"/>
            <a:ext cx="3586355" cy="5427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3701CC-EBA0-5F60-4B5F-E35125DB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55" y="2773983"/>
            <a:ext cx="6169133" cy="412975"/>
          </a:xfrm>
          <a:prstGeom prst="rect">
            <a:avLst/>
          </a:prstGeom>
        </p:spPr>
      </p:pic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FEFA2E58-697B-9DB3-B1E5-65742130F9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5313" y="3425328"/>
          <a:ext cx="3146425" cy="3036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500" imgH="1231900" progId="Equation.3">
                  <p:embed/>
                </p:oleObj>
              </mc:Choice>
              <mc:Fallback>
                <p:oleObj name="Equation" r:id="rId4" imgW="1206500" imgH="1231900" progId="Equation.3">
                  <p:embed/>
                  <p:pic>
                    <p:nvPicPr>
                      <p:cNvPr id="18" name="Object 3">
                        <a:extLst>
                          <a:ext uri="{FF2B5EF4-FFF2-40B4-BE49-F238E27FC236}">
                            <a16:creationId xmlns:a16="http://schemas.microsoft.com/office/drawing/2014/main" id="{FEFA2E58-697B-9DB3-B1E5-65742130F9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313" y="3425328"/>
                        <a:ext cx="3146425" cy="3036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C20FBF7A-CAF2-2A35-D206-8DF43CFD4872}"/>
              </a:ext>
            </a:extLst>
          </p:cNvPr>
          <p:cNvSpPr/>
          <p:nvPr/>
        </p:nvSpPr>
        <p:spPr>
          <a:xfrm>
            <a:off x="318895" y="3469971"/>
            <a:ext cx="302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/>
              <a:t>Rearranging, we have: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598E1B-63C9-9752-EE48-2001EE4B9BB3}"/>
              </a:ext>
            </a:extLst>
          </p:cNvPr>
          <p:cNvGrpSpPr/>
          <p:nvPr/>
        </p:nvGrpSpPr>
        <p:grpSpPr>
          <a:xfrm>
            <a:off x="4198434" y="5862863"/>
            <a:ext cx="866557" cy="857990"/>
            <a:chOff x="4696043" y="5596467"/>
            <a:chExt cx="866557" cy="8579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0EEBAF-0428-0620-12D7-696D70AF59DA}"/>
                </a:ext>
              </a:extLst>
            </p:cNvPr>
            <p:cNvSpPr/>
            <p:nvPr/>
          </p:nvSpPr>
          <p:spPr>
            <a:xfrm>
              <a:off x="4696043" y="5992792"/>
              <a:ext cx="752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400" b="1">
                  <a:solidFill>
                    <a:srgbClr val="00B0F0"/>
                  </a:solidFill>
                </a:rPr>
                <a:t>acos</a:t>
              </a: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91ECBD1-F499-54ED-13B9-415AFC804E36}"/>
                </a:ext>
              </a:extLst>
            </p:cNvPr>
            <p:cNvSpPr/>
            <p:nvPr/>
          </p:nvSpPr>
          <p:spPr>
            <a:xfrm>
              <a:off x="5334000" y="5596467"/>
              <a:ext cx="228600" cy="550333"/>
            </a:xfrm>
            <a:custGeom>
              <a:avLst/>
              <a:gdLst>
                <a:gd name="connsiteX0" fmla="*/ 0 w 228600"/>
                <a:gd name="connsiteY0" fmla="*/ 550333 h 550333"/>
                <a:gd name="connsiteX1" fmla="*/ 177800 w 228600"/>
                <a:gd name="connsiteY1" fmla="*/ 347133 h 550333"/>
                <a:gd name="connsiteX2" fmla="*/ 228600 w 228600"/>
                <a:gd name="connsiteY2" fmla="*/ 0 h 55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550333">
                  <a:moveTo>
                    <a:pt x="0" y="550333"/>
                  </a:moveTo>
                  <a:cubicBezTo>
                    <a:pt x="69850" y="494594"/>
                    <a:pt x="139700" y="438855"/>
                    <a:pt x="177800" y="347133"/>
                  </a:cubicBezTo>
                  <a:cubicBezTo>
                    <a:pt x="215900" y="255411"/>
                    <a:pt x="222250" y="127705"/>
                    <a:pt x="228600" y="0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AF0A3AD-11E0-5334-72E8-83528323AD08}"/>
              </a:ext>
            </a:extLst>
          </p:cNvPr>
          <p:cNvSpPr txBox="1"/>
          <p:nvPr/>
        </p:nvSpPr>
        <p:spPr>
          <a:xfrm>
            <a:off x="6747405" y="4977946"/>
            <a:ext cx="1947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>
                <a:solidFill>
                  <a:schemeClr val="accent4"/>
                </a:solidFill>
              </a:rPr>
              <a:t>An example of why vector normalisation is important!</a:t>
            </a:r>
          </a:p>
        </p:txBody>
      </p:sp>
    </p:spTree>
    <p:extLst>
      <p:ext uri="{BB962C8B-B14F-4D97-AF65-F5344CB8AC3E}">
        <p14:creationId xmlns:p14="http://schemas.microsoft.com/office/powerpoint/2010/main" val="1429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6429F0-B65E-C748-04C3-85D8B64CE713}"/>
              </a:ext>
            </a:extLst>
          </p:cNvPr>
          <p:cNvSpPr/>
          <p:nvPr/>
        </p:nvSpPr>
        <p:spPr>
          <a:xfrm>
            <a:off x="149882" y="137147"/>
            <a:ext cx="67207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 </a:t>
            </a:r>
            <a:r>
              <a:rPr lang="en-US" altLang="en-US" sz="440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BEA2BB-EC9A-7314-AE9F-3A5E87FD4005}"/>
              </a:ext>
            </a:extLst>
          </p:cNvPr>
          <p:cNvSpPr/>
          <p:nvPr/>
        </p:nvSpPr>
        <p:spPr>
          <a:xfrm>
            <a:off x="583367" y="2430598"/>
            <a:ext cx="801793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u="sng">
                <a:solidFill>
                  <a:srgbClr val="0070C0"/>
                </a:solidFill>
              </a:rPr>
              <a:t>Step 1</a:t>
            </a:r>
            <a:r>
              <a:rPr lang="en-US" altLang="en-US" sz="2400">
                <a:solidFill>
                  <a:srgbClr val="0070C0"/>
                </a:solidFill>
              </a:rPr>
              <a:t>: First find the dot product of A [1  2  -3] and B [2  3  -2]:</a:t>
            </a:r>
          </a:p>
          <a:p>
            <a:r>
              <a:rPr lang="en-US" altLang="en-US" sz="700">
                <a:solidFill>
                  <a:srgbClr val="0070C0"/>
                </a:solidFill>
              </a:rPr>
              <a:t> </a:t>
            </a:r>
            <a:r>
              <a:rPr lang="en-US" altLang="en-US" sz="100">
                <a:solidFill>
                  <a:srgbClr val="0070C0"/>
                </a:solidFill>
              </a:rPr>
              <a:t>   </a:t>
            </a:r>
          </a:p>
          <a:p>
            <a:r>
              <a:rPr lang="en-US" altLang="en-US" sz="2400">
                <a:solidFill>
                  <a:srgbClr val="0070C0"/>
                </a:solidFill>
              </a:rPr>
              <a:t>		</a:t>
            </a:r>
            <a:r>
              <a:rPr lang="en-US" altLang="en-US" sz="2400">
                <a:solidFill>
                  <a:srgbClr val="00B0F0"/>
                </a:solidFill>
              </a:rPr>
              <a:t>A ∙ B = a</a:t>
            </a:r>
            <a:r>
              <a:rPr lang="en-US" altLang="en-US" sz="2400" baseline="-25000">
                <a:solidFill>
                  <a:srgbClr val="00B0F0"/>
                </a:solidFill>
              </a:rPr>
              <a:t>1</a:t>
            </a:r>
            <a:r>
              <a:rPr lang="en-US" altLang="en-US" sz="2400">
                <a:solidFill>
                  <a:srgbClr val="00B0F0"/>
                </a:solidFill>
              </a:rPr>
              <a:t>b</a:t>
            </a:r>
            <a:r>
              <a:rPr lang="en-US" altLang="en-US" sz="2400" baseline="-25000">
                <a:solidFill>
                  <a:srgbClr val="00B0F0"/>
                </a:solidFill>
              </a:rPr>
              <a:t>1</a:t>
            </a:r>
            <a:r>
              <a:rPr lang="en-US" altLang="en-US" sz="2400">
                <a:solidFill>
                  <a:srgbClr val="00B0F0"/>
                </a:solidFill>
              </a:rPr>
              <a:t> + a</a:t>
            </a:r>
            <a:r>
              <a:rPr lang="en-US" altLang="en-US" sz="2400" baseline="-25000">
                <a:solidFill>
                  <a:srgbClr val="00B0F0"/>
                </a:solidFill>
              </a:rPr>
              <a:t>2</a:t>
            </a:r>
            <a:r>
              <a:rPr lang="en-US" altLang="en-US" sz="2400">
                <a:solidFill>
                  <a:srgbClr val="00B0F0"/>
                </a:solidFill>
              </a:rPr>
              <a:t>b</a:t>
            </a:r>
            <a:r>
              <a:rPr lang="en-US" altLang="en-US" sz="2400" baseline="-25000">
                <a:solidFill>
                  <a:srgbClr val="00B0F0"/>
                </a:solidFill>
              </a:rPr>
              <a:t>2</a:t>
            </a:r>
            <a:r>
              <a:rPr lang="en-US" altLang="en-US" sz="2400">
                <a:solidFill>
                  <a:srgbClr val="00B0F0"/>
                </a:solidFill>
              </a:rPr>
              <a:t> + a</a:t>
            </a:r>
            <a:r>
              <a:rPr lang="en-US" altLang="en-US" sz="2400" baseline="-25000">
                <a:solidFill>
                  <a:srgbClr val="00B0F0"/>
                </a:solidFill>
              </a:rPr>
              <a:t>3</a:t>
            </a:r>
            <a:r>
              <a:rPr lang="en-US" altLang="en-US" sz="2400">
                <a:solidFill>
                  <a:srgbClr val="00B0F0"/>
                </a:solidFill>
              </a:rPr>
              <a:t>b</a:t>
            </a:r>
            <a:r>
              <a:rPr lang="en-US" altLang="en-US" sz="2400" baseline="-25000">
                <a:solidFill>
                  <a:srgbClr val="00B0F0"/>
                </a:solidFill>
              </a:rPr>
              <a:t>3</a:t>
            </a:r>
            <a:r>
              <a:rPr lang="en-US" altLang="en-US" sz="2400">
                <a:solidFill>
                  <a:srgbClr val="00B0F0"/>
                </a:solidFill>
              </a:rPr>
              <a:t> </a:t>
            </a:r>
          </a:p>
          <a:p>
            <a:r>
              <a:rPr lang="en-US" altLang="en-US" sz="2400">
                <a:solidFill>
                  <a:srgbClr val="00B0F0"/>
                </a:solidFill>
              </a:rPr>
              <a:t>          		=  1(2) + 2(3) + (-3)(-2)</a:t>
            </a:r>
          </a:p>
          <a:p>
            <a:r>
              <a:rPr lang="en-US" altLang="en-US" sz="2400">
                <a:solidFill>
                  <a:srgbClr val="00B0F0"/>
                </a:solidFill>
              </a:rPr>
              <a:t>          		=  2 + 6 + 6</a:t>
            </a:r>
          </a:p>
          <a:p>
            <a:r>
              <a:rPr lang="en-US" altLang="en-US" sz="2400">
                <a:solidFill>
                  <a:srgbClr val="00B0F0"/>
                </a:solidFill>
              </a:rPr>
              <a:t>          		=  14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6D11CC-BA7B-F516-186B-6670F0947379}"/>
              </a:ext>
            </a:extLst>
          </p:cNvPr>
          <p:cNvSpPr/>
          <p:nvPr/>
        </p:nvSpPr>
        <p:spPr>
          <a:xfrm>
            <a:off x="583367" y="4637968"/>
            <a:ext cx="6055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u="sng">
                <a:solidFill>
                  <a:srgbClr val="0070C0"/>
                </a:solidFill>
              </a:rPr>
              <a:t>Step 2</a:t>
            </a:r>
            <a:r>
              <a:rPr lang="en-US" altLang="en-US" sz="2400">
                <a:solidFill>
                  <a:srgbClr val="0070C0"/>
                </a:solidFill>
              </a:rPr>
              <a:t>: Next find the magnitude of each vector.</a:t>
            </a:r>
            <a:endParaRPr lang="en-SG" sz="2400">
              <a:solidFill>
                <a:srgbClr val="0070C0"/>
              </a:solidFill>
            </a:endParaRP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111221CE-C9BE-108A-7BD7-2F2E3897B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445166"/>
              </p:ext>
            </p:extLst>
          </p:nvPr>
        </p:nvGraphicFramePr>
        <p:xfrm>
          <a:off x="1317852" y="5355643"/>
          <a:ext cx="6639983" cy="109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17900" imgH="584200" progId="Equation.3">
                  <p:embed/>
                </p:oleObj>
              </mc:Choice>
              <mc:Fallback>
                <p:oleObj name="Equation" r:id="rId2" imgW="3517900" imgH="5842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852" y="5355643"/>
                        <a:ext cx="6639983" cy="109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1E848D7-80B6-2D3D-59C6-0840D47C1DCA}"/>
              </a:ext>
            </a:extLst>
          </p:cNvPr>
          <p:cNvSpPr/>
          <p:nvPr/>
        </p:nvSpPr>
        <p:spPr>
          <a:xfrm>
            <a:off x="583367" y="1019136"/>
            <a:ext cx="8238068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/>
              <a:t>Vector A = [1  2  -3] is the direction a spaceship is moving in. </a:t>
            </a:r>
            <a:endParaRPr lang="en-US" altLang="en-US" sz="1100"/>
          </a:p>
          <a:p>
            <a:endParaRPr lang="en-US" altLang="en-US" sz="400"/>
          </a:p>
          <a:p>
            <a:r>
              <a:rPr lang="en-US" altLang="en-US" sz="2400"/>
              <a:t>We want the spaceship to turn and follow vector B = [2  3  -2]</a:t>
            </a:r>
            <a:r>
              <a:rPr kumimoji="0" lang="en-US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lang="en-US" altLang="en-US" sz="1200"/>
              <a:t> </a:t>
            </a:r>
          </a:p>
          <a:p>
            <a:endParaRPr lang="en-US" altLang="en-US" sz="400"/>
          </a:p>
          <a:p>
            <a:r>
              <a:rPr lang="en-US" altLang="en-US" sz="2400"/>
              <a:t>What is the angle to turn?</a:t>
            </a:r>
          </a:p>
        </p:txBody>
      </p:sp>
    </p:spTree>
    <p:extLst>
      <p:ext uri="{BB962C8B-B14F-4D97-AF65-F5344CB8AC3E}">
        <p14:creationId xmlns:p14="http://schemas.microsoft.com/office/powerpoint/2010/main" val="124727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E5E76A-D9CF-4FFA-3678-18993010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6" y="4395573"/>
            <a:ext cx="8334670" cy="9374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779D431-DC2F-9F04-68CF-781F3C344524}"/>
              </a:ext>
            </a:extLst>
          </p:cNvPr>
          <p:cNvGrpSpPr/>
          <p:nvPr/>
        </p:nvGrpSpPr>
        <p:grpSpPr>
          <a:xfrm>
            <a:off x="2891994" y="5593363"/>
            <a:ext cx="5156264" cy="1002452"/>
            <a:chOff x="2223778" y="5670219"/>
            <a:chExt cx="5156264" cy="1002452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 rot="21449694">
              <a:off x="2223778" y="5670219"/>
              <a:ext cx="1725116" cy="523220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chemeClr val="bg1"/>
                  </a:solidFill>
                  <a:latin typeface="Arial" panose="020B0604020202020204" pitchFamily="34" charset="0"/>
                </a:rPr>
                <a:t>Converts the angle to degrees</a:t>
              </a:r>
              <a:endParaRPr lang="en-SG" altLang="en-US" sz="1400" b="1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4F7294E-4185-ED90-7DB0-20F95B2B806F}"/>
                </a:ext>
              </a:extLst>
            </p:cNvPr>
            <p:cNvCxnSpPr/>
            <p:nvPr/>
          </p:nvCxnSpPr>
          <p:spPr>
            <a:xfrm>
              <a:off x="3808742" y="5947793"/>
              <a:ext cx="72473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1E8D09-B80A-4349-5EDB-6A0A16A2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417" y="5776661"/>
              <a:ext cx="2714625" cy="333375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BE36E04-5C79-7598-0A10-729EFAF61D19}"/>
                </a:ext>
              </a:extLst>
            </p:cNvPr>
            <p:cNvGrpSpPr/>
            <p:nvPr/>
          </p:nvGrpSpPr>
          <p:grpSpPr>
            <a:xfrm>
              <a:off x="4691696" y="6108925"/>
              <a:ext cx="2491620" cy="563746"/>
              <a:chOff x="4950072" y="3429002"/>
              <a:chExt cx="2491620" cy="563746"/>
            </a:xfrm>
          </p:grpSpPr>
          <p:sp>
            <p:nvSpPr>
              <p:cNvPr id="18" name="Right Brace 17">
                <a:extLst>
                  <a:ext uri="{FF2B5EF4-FFF2-40B4-BE49-F238E27FC236}">
                    <a16:creationId xmlns:a16="http://schemas.microsoft.com/office/drawing/2014/main" id="{FB327252-20C4-6E87-DB32-614D8F28EF3D}"/>
                  </a:ext>
                </a:extLst>
              </p:cNvPr>
              <p:cNvSpPr/>
              <p:nvPr/>
            </p:nvSpPr>
            <p:spPr>
              <a:xfrm rot="5400000">
                <a:off x="6090373" y="2288701"/>
                <a:ext cx="211017" cy="2491620"/>
              </a:xfrm>
              <a:prstGeom prst="rightBrace">
                <a:avLst>
                  <a:gd name="adj1" fmla="val 50193"/>
                  <a:gd name="adj2" fmla="val 50000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DCB855-FA90-86D3-7040-1CDA05C86789}"/>
                  </a:ext>
                </a:extLst>
              </p:cNvPr>
              <p:cNvSpPr txBox="1"/>
              <p:nvPr/>
            </p:nvSpPr>
            <p:spPr>
              <a:xfrm>
                <a:off x="5008919" y="3623416"/>
                <a:ext cx="2373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>
                    <a:solidFill>
                      <a:srgbClr val="FF0000"/>
                    </a:solidFill>
                  </a:rPr>
                  <a:t>angle in degrees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698378-D081-57C9-E117-4B5385C23045}"/>
              </a:ext>
            </a:extLst>
          </p:cNvPr>
          <p:cNvGrpSpPr/>
          <p:nvPr/>
        </p:nvGrpSpPr>
        <p:grpSpPr>
          <a:xfrm>
            <a:off x="197202" y="5193257"/>
            <a:ext cx="2071213" cy="1110470"/>
            <a:chOff x="197202" y="5192175"/>
            <a:chExt cx="2071213" cy="11104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66FEAB-198F-D2CB-48EF-17543D15A3BE}"/>
                </a:ext>
              </a:extLst>
            </p:cNvPr>
            <p:cNvSpPr txBox="1"/>
            <p:nvPr/>
          </p:nvSpPr>
          <p:spPr>
            <a:xfrm>
              <a:off x="197202" y="5656314"/>
              <a:ext cx="2071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>
                  <a:solidFill>
                    <a:srgbClr val="FF0000"/>
                  </a:solidFill>
                </a:rPr>
                <a:t>The angle returned is in radians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25D3914-4666-CB56-659D-085F02CCFB4C}"/>
                </a:ext>
              </a:extLst>
            </p:cNvPr>
            <p:cNvCxnSpPr>
              <a:stCxn id="25" idx="0"/>
            </p:cNvCxnSpPr>
            <p:nvPr/>
          </p:nvCxnSpPr>
          <p:spPr>
            <a:xfrm flipH="1" flipV="1">
              <a:off x="1222131" y="5192175"/>
              <a:ext cx="10678" cy="46413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A2FD381-A308-0FAB-2188-9662A67423A4}"/>
              </a:ext>
            </a:extLst>
          </p:cNvPr>
          <p:cNvSpPr/>
          <p:nvPr/>
        </p:nvSpPr>
        <p:spPr>
          <a:xfrm>
            <a:off x="197202" y="934138"/>
            <a:ext cx="7179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u="sng">
                <a:solidFill>
                  <a:srgbClr val="0070C0"/>
                </a:solidFill>
              </a:rPr>
              <a:t>Step 3</a:t>
            </a:r>
            <a:r>
              <a:rPr lang="en-US" altLang="en-US" sz="2400">
                <a:solidFill>
                  <a:srgbClr val="0070C0"/>
                </a:solidFill>
              </a:rPr>
              <a:t>: Plug these 3 values into the formula to calculate </a:t>
            </a:r>
            <a:endParaRPr lang="en-SG" sz="2400">
              <a:solidFill>
                <a:srgbClr val="0070C0"/>
              </a:solidFill>
            </a:endParaRP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E52F0070-6889-F884-CAFE-DC2DE5986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71739"/>
              </p:ext>
            </p:extLst>
          </p:nvPr>
        </p:nvGraphicFramePr>
        <p:xfrm>
          <a:off x="4572001" y="1524960"/>
          <a:ext cx="2477622" cy="2503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70000" imgH="1358900" progId="Equation.3">
                  <p:embed/>
                </p:oleObj>
              </mc:Choice>
              <mc:Fallback>
                <p:oleObj name="Equation" r:id="rId4" imgW="1270000" imgH="13589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1" y="1524960"/>
                        <a:ext cx="2477622" cy="2503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C410CD0-93A0-E49F-1B1F-6AADB8A334AC}"/>
              </a:ext>
            </a:extLst>
          </p:cNvPr>
          <p:cNvSpPr/>
          <p:nvPr/>
        </p:nvSpPr>
        <p:spPr>
          <a:xfrm>
            <a:off x="1542453" y="3013145"/>
            <a:ext cx="28701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>
                <a:solidFill>
                  <a:srgbClr val="0070C0"/>
                </a:solidFill>
              </a:rPr>
              <a:t>The spaceship has to turn 24.84</a:t>
            </a:r>
            <a:r>
              <a:rPr lang="en-US" altLang="en-US" sz="2000" baseline="30000">
                <a:solidFill>
                  <a:srgbClr val="0070C0"/>
                </a:solidFill>
              </a:rPr>
              <a:t>o</a:t>
            </a:r>
            <a:r>
              <a:rPr lang="en-US" altLang="en-US" sz="2000">
                <a:solidFill>
                  <a:srgbClr val="0070C0"/>
                </a:solidFill>
              </a:rPr>
              <a:t>  to follow the new vector.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1C7640-DAF9-1A89-E5A0-D12EE7CE49F2}"/>
              </a:ext>
            </a:extLst>
          </p:cNvPr>
          <p:cNvSpPr/>
          <p:nvPr/>
        </p:nvSpPr>
        <p:spPr>
          <a:xfrm>
            <a:off x="149882" y="137147"/>
            <a:ext cx="67207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 </a:t>
            </a:r>
            <a:r>
              <a:rPr lang="en-US" altLang="en-US" sz="4400">
                <a:solidFill>
                  <a:srgbClr val="FF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154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694043"/>
              </p:ext>
            </p:extLst>
          </p:nvPr>
        </p:nvGraphicFramePr>
        <p:xfrm>
          <a:off x="2259013" y="2044995"/>
          <a:ext cx="4084528" cy="740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300" imgH="241300" progId="Equation.3">
                  <p:embed/>
                </p:oleObj>
              </mc:Choice>
              <mc:Fallback>
                <p:oleObj name="Equation" r:id="rId2" imgW="1257300" imgH="2413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2044995"/>
                        <a:ext cx="4084528" cy="74083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6A8B256A-1C79-5761-64D6-CCAD0EE47F49}"/>
              </a:ext>
            </a:extLst>
          </p:cNvPr>
          <p:cNvGrpSpPr/>
          <p:nvPr/>
        </p:nvGrpSpPr>
        <p:grpSpPr>
          <a:xfrm>
            <a:off x="4722283" y="2660451"/>
            <a:ext cx="1697567" cy="1069664"/>
            <a:chOff x="4722283" y="2476378"/>
            <a:chExt cx="1697567" cy="1069664"/>
          </a:xfrm>
        </p:grpSpPr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722283" y="2899711"/>
              <a:ext cx="169756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700">
                  <a:solidFill>
                    <a:srgbClr val="003399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rgbClr val="003399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003399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rgbClr val="003399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70C0"/>
                  </a:solidFill>
                  <a:latin typeface="Arial" panose="020B0604020202020204" pitchFamily="34" charset="0"/>
                </a:rPr>
                <a:t>symbol for perpendicular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5571067" y="2476378"/>
              <a:ext cx="0" cy="42333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77A5A9F-7393-65D1-AAC4-604844458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850"/>
          <a:stretch/>
        </p:blipFill>
        <p:spPr>
          <a:xfrm>
            <a:off x="779135" y="4959681"/>
            <a:ext cx="7717536" cy="1281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E4CF64-0EAF-559D-E129-135ACFCCE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348" b="72932"/>
          <a:stretch/>
        </p:blipFill>
        <p:spPr>
          <a:xfrm>
            <a:off x="779135" y="4072172"/>
            <a:ext cx="5143870" cy="558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08267B-EA97-C202-E3A9-5483B4C597C4}"/>
              </a:ext>
            </a:extLst>
          </p:cNvPr>
          <p:cNvSpPr/>
          <p:nvPr/>
        </p:nvSpPr>
        <p:spPr>
          <a:xfrm>
            <a:off x="149882" y="137147"/>
            <a:ext cx="4519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/>
              <a:t>Vector </a:t>
            </a:r>
            <a:r>
              <a:rPr lang="en-US" altLang="en-US" sz="4400">
                <a:solidFill>
                  <a:srgbClr val="00B0F0"/>
                </a:solidFill>
              </a:rPr>
              <a:t>dot</a:t>
            </a:r>
            <a:r>
              <a:rPr lang="en-US" altLang="en-US" sz="4400"/>
              <a:t> product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FA0C8-39E7-2F47-525A-35970FE84C2A}"/>
              </a:ext>
            </a:extLst>
          </p:cNvPr>
          <p:cNvSpPr/>
          <p:nvPr/>
        </p:nvSpPr>
        <p:spPr>
          <a:xfrm>
            <a:off x="318895" y="1086417"/>
            <a:ext cx="81076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>
                <a:solidFill>
                  <a:schemeClr val="bg1">
                    <a:lumMod val="75000"/>
                  </a:schemeClr>
                </a:solidFill>
              </a:rPr>
              <a:t>The dot product can be used to calculate the </a:t>
            </a:r>
            <a:r>
              <a:rPr lang="en-US" altLang="en-US" sz="2400" i="1">
                <a:solidFill>
                  <a:schemeClr val="bg1">
                    <a:lumMod val="75000"/>
                  </a:schemeClr>
                </a:solidFill>
              </a:rPr>
              <a:t>angle</a:t>
            </a:r>
            <a:r>
              <a:rPr lang="en-US" altLang="en-US" sz="2400">
                <a:solidFill>
                  <a:schemeClr val="bg1">
                    <a:lumMod val="75000"/>
                  </a:schemeClr>
                </a:solidFill>
              </a:rPr>
              <a:t> between two vectors</a:t>
            </a:r>
          </a:p>
        </p:txBody>
      </p:sp>
    </p:spTree>
    <p:extLst>
      <p:ext uri="{BB962C8B-B14F-4D97-AF65-F5344CB8AC3E}">
        <p14:creationId xmlns:p14="http://schemas.microsoft.com/office/powerpoint/2010/main" val="409969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213435519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20864</TotalTime>
  <Words>2276</Words>
  <Application>Microsoft Office PowerPoint</Application>
  <PresentationFormat>On-screen Show (4:3)</PresentationFormat>
  <Paragraphs>424</Paragraphs>
  <Slides>55</Slides>
  <Notes>0</Notes>
  <HiddenSlides>5</HiddenSlides>
  <MMClips>2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Arial</vt:lpstr>
      <vt:lpstr>Arial Narrow</vt:lpstr>
      <vt:lpstr>Calibri</vt:lpstr>
      <vt:lpstr>Calibri Light</vt:lpstr>
      <vt:lpstr>Dreaming Outloud Script Pro</vt:lpstr>
      <vt:lpstr>Roboto</vt:lpstr>
      <vt:lpstr>Times New Roman</vt:lpstr>
      <vt:lpstr>Trebuchet MS</vt:lpstr>
      <vt:lpstr>Verdana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Math</dc:title>
  <dc:creator>Doug Finn</dc:creator>
  <cp:lastModifiedBy>Douglas FINNIGAN (TP)</cp:lastModifiedBy>
  <cp:revision>345</cp:revision>
  <dcterms:created xsi:type="dcterms:W3CDTF">2019-11-11T05:15:22Z</dcterms:created>
  <dcterms:modified xsi:type="dcterms:W3CDTF">2023-10-22T13:53:14Z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2021-10-10T01:01:23Z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45dc16b1-6509-406e-88a2-481c75e02c45</vt:lpwstr>
  </property>
  <property fmtid="{D5CDD505-2E9C-101B-9397-08002B2CF9AE}" pid="8" name="MSIP_Label_d528611d-fe69-484f-b56b-0db8a0d79612_ContentBits">
    <vt:lpwstr>0</vt:lpwstr>
  </property>
</Properties>
</file>